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  <p:sldId id="290" r:id="rId41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33" Type="http://schemas.openxmlformats.org/officeDocument/2006/relationships/slide" Target="slides/slide27.xml"/><Relationship Id="rId34" Type="http://schemas.openxmlformats.org/officeDocument/2006/relationships/slide" Target="slides/slide28.xml"/><Relationship Id="rId35" Type="http://schemas.openxmlformats.org/officeDocument/2006/relationships/slide" Target="slides/slide29.xml"/><Relationship Id="rId36" Type="http://schemas.openxmlformats.org/officeDocument/2006/relationships/slide" Target="slides/slide30.xml"/><Relationship Id="rId37" Type="http://schemas.openxmlformats.org/officeDocument/2006/relationships/slide" Target="slides/slide31.xml"/><Relationship Id="rId38" Type="http://schemas.openxmlformats.org/officeDocument/2006/relationships/slide" Target="slides/slide32.xml"/><Relationship Id="rId39" Type="http://schemas.openxmlformats.org/officeDocument/2006/relationships/slide" Target="slides/slide33.xml"/><Relationship Id="rId40" Type="http://schemas.openxmlformats.org/officeDocument/2006/relationships/slide" Target="slides/slide34.xml"/><Relationship Id="rId41" Type="http://schemas.openxmlformats.org/officeDocument/2006/relationships/slide" Target="slides/slide3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A2B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480560"/>
            <a:ext cx="12188952" cy="2377440"/>
          </a:xfrm>
          <a:prstGeom prst="rect">
            <a:avLst/>
          </a:prstGeom>
          <a:solidFill>
            <a:srgbClr val="1A7A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4453128"/>
            <a:ext cx="12188952" cy="54864"/>
          </a:xfrm>
          <a:prstGeom prst="rect">
            <a:avLst/>
          </a:prstGeom>
          <a:solidFill>
            <a:srgbClr val="D4A0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640080" y="822960"/>
            <a:ext cx="1097280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0" b="1" i="0">
                <a:solidFill>
                  <a:srgbClr val="FFFFFF"/>
                </a:solidFill>
                <a:latin typeface="Calibri"/>
              </a:rPr>
              <a:t>HOSPICE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148840"/>
            <a:ext cx="1097280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0" b="1" i="0">
                <a:solidFill>
                  <a:srgbClr val="D4A017"/>
                </a:solidFill>
                <a:latin typeface="Calibri"/>
              </a:rPr>
              <a:t>DEMYSTIFIED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4617720"/>
            <a:ext cx="100584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FFFFFF"/>
                </a:solidFill>
                <a:latin typeface="Calibri"/>
              </a:rPr>
              <a:t>Michael Haas, MD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5102352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FFFFFF"/>
                </a:solidFill>
                <a:latin typeface="Calibri"/>
              </a:rPr>
              <a:t>Louisiana Academy of Family Physicians — 79th Annual Assembly &amp; Exhibition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553212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B0C8E0"/>
                </a:solidFill>
                <a:latin typeface="Calibri"/>
              </a:rPr>
              <a:t>Thursday, July 23, 2026  |  3:30 PM CST  |  Sandestin Golf and Beach Resort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601200" y="603504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200" b="1" i="0">
                <a:solidFill>
                  <a:srgbClr val="D4A017"/>
                </a:solidFill>
                <a:latin typeface="Calibri"/>
              </a:rPr>
              <a:t>1.0 CME Credit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2F4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1A2B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64008" cy="960120"/>
          </a:xfrm>
          <a:prstGeom prst="rect">
            <a:avLst/>
          </a:prstGeom>
          <a:solidFill>
            <a:srgbClr val="D4A0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28600" y="73152"/>
            <a:ext cx="1170432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Calibri"/>
              </a:rPr>
              <a:t>Prognostic Tools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solidFill>
            <a:srgbClr val="1A7A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82880" y="6510528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  <a:latin typeface="Calibri"/>
              </a:rPr>
              <a:t>Section 2 — Identifying the Right Patients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0" y="6510528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000" b="0" i="0">
                <a:solidFill>
                  <a:srgbClr val="FFFFFF"/>
                </a:solidFill>
                <a:latin typeface="Calibri"/>
              </a:rPr>
              <a:t>Dr. Michael Haas, MD  |  LAFP 2026  |  Hospice Demystified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1097280"/>
            <a:ext cx="109728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 algn="l">
              <a:spcBef>
                <a:spcPts val="1000"/>
              </a:spcBef>
            </a:pPr>
            <a:r>
              <a:rPr sz="1600" b="1">
                <a:solidFill>
                  <a:srgbClr val="1A2B4A"/>
                </a:solidFill>
                <a:latin typeface="Calibri"/>
              </a:rPr>
              <a:t>Surprise Question</a:t>
            </a:r>
          </a:p>
          <a:p>
            <a:pPr algn="l">
              <a:spcBef>
                <a:spcPts val="300"/>
              </a:spcBef>
            </a:pPr>
            <a:r>
              <a:rPr sz="1500" b="0">
                <a:solidFill>
                  <a:srgbClr val="5A6A7A"/>
                </a:solidFill>
                <a:latin typeface="Calibri"/>
              </a:rPr>
              <a:t>Simple, rapid screen. 'No' triggers the conversation. Combine with PCST for best accuracy.</a:t>
            </a:r>
          </a:p>
          <a:p>
            <a:pPr algn="l">
              <a:spcBef>
                <a:spcPts val="1000"/>
              </a:spcBef>
            </a:pPr>
            <a:r>
              <a:rPr sz="1600" b="1">
                <a:solidFill>
                  <a:srgbClr val="1A2B4A"/>
                </a:solidFill>
                <a:latin typeface="Calibri"/>
              </a:rPr>
              <a:t>Palliative Performance Scale (PPS)</a:t>
            </a:r>
          </a:p>
          <a:p>
            <a:pPr algn="l">
              <a:spcBef>
                <a:spcPts val="300"/>
              </a:spcBef>
            </a:pPr>
            <a:r>
              <a:rPr sz="1500" b="0">
                <a:solidFill>
                  <a:srgbClr val="5A6A7A"/>
                </a:solidFill>
                <a:latin typeface="Calibri"/>
              </a:rPr>
              <a:t>Maps functional status (0–100%) to mortality correlation. PPS ≤ 40% correlates with months, not years.</a:t>
            </a:r>
          </a:p>
          <a:p>
            <a:pPr algn="l">
              <a:spcBef>
                <a:spcPts val="1000"/>
              </a:spcBef>
            </a:pPr>
            <a:r>
              <a:rPr sz="1600" b="1">
                <a:solidFill>
                  <a:srgbClr val="1A2B4A"/>
                </a:solidFill>
                <a:latin typeface="Calibri"/>
              </a:rPr>
              <a:t>ECOG Performance Status</a:t>
            </a:r>
          </a:p>
          <a:p>
            <a:pPr algn="l">
              <a:spcBef>
                <a:spcPts val="300"/>
              </a:spcBef>
            </a:pPr>
            <a:r>
              <a:rPr sz="1500" b="0">
                <a:solidFill>
                  <a:srgbClr val="5A6A7A"/>
                </a:solidFill>
                <a:latin typeface="Calibri"/>
              </a:rPr>
              <a:t>0–5 scale. Widely familiar in oncology; also applicable to non-cancer serious illness.</a:t>
            </a:r>
          </a:p>
          <a:p>
            <a:pPr algn="l">
              <a:spcBef>
                <a:spcPts val="1000"/>
              </a:spcBef>
            </a:pPr>
            <a:r>
              <a:rPr sz="1600" b="1">
                <a:solidFill>
                  <a:srgbClr val="1A2B4A"/>
                </a:solidFill>
                <a:latin typeface="Calibri"/>
              </a:rPr>
              <a:t>PCST (Palliative Care Screening Tool)</a:t>
            </a:r>
          </a:p>
          <a:p>
            <a:pPr algn="l">
              <a:spcBef>
                <a:spcPts val="300"/>
              </a:spcBef>
            </a:pPr>
            <a:r>
              <a:rPr sz="1500" b="0">
                <a:solidFill>
                  <a:srgbClr val="5A6A7A"/>
                </a:solidFill>
                <a:latin typeface="Calibri"/>
              </a:rPr>
              <a:t>Combines with SQ for 12-month mortality prediction; c-statistic 0.739 (BMJ 2022).</a:t>
            </a:r>
          </a:p>
          <a:p>
            <a:pPr algn="l">
              <a:spcBef>
                <a:spcPts val="600"/>
              </a:spcBef>
            </a:pPr>
            <a:r>
              <a:rPr sz="800" b="0">
                <a:solidFill>
                  <a:srgbClr val="1A2B4A"/>
                </a:solidFill>
                <a:latin typeface="Calibri"/>
              </a:rPr>
              <a:t/>
            </a:r>
          </a:p>
          <a:p>
            <a:pPr algn="l">
              <a:spcBef>
                <a:spcPts val="600"/>
              </a:spcBef>
            </a:pPr>
            <a:r>
              <a:rPr sz="1600" b="1">
                <a:solidFill>
                  <a:srgbClr val="1A7A7A"/>
                </a:solidFill>
                <a:latin typeface="Calibri"/>
              </a:rPr>
              <a:t>Use the tools. Trust your gut. Ask the Surprise Question. Together they're stronger than any one alone.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2F4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1A2B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64008" cy="960120"/>
          </a:xfrm>
          <a:prstGeom prst="rect">
            <a:avLst/>
          </a:prstGeom>
          <a:solidFill>
            <a:srgbClr val="D4A0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28600" y="73152"/>
            <a:ext cx="1170432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Calibri"/>
              </a:rPr>
              <a:t>Non-Cancer Diagnoses Are Frequently Missed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solidFill>
            <a:srgbClr val="1A7A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82880" y="6510528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  <a:latin typeface="Calibri"/>
              </a:rPr>
              <a:t>Section 2 — Identifying the Right Patients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0" y="6510528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000" b="0" i="0">
                <a:solidFill>
                  <a:srgbClr val="FFFFFF"/>
                </a:solidFill>
                <a:latin typeface="Calibri"/>
              </a:rPr>
              <a:t>Dr. Michael Haas, MD  |  LAFP 2026  |  Hospice Demystified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1097280"/>
            <a:ext cx="109728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 algn="l">
              <a:spcBef>
                <a:spcPts val="600"/>
              </a:spcBef>
            </a:pPr>
            <a:r>
              <a:rPr sz="2000" b="1">
                <a:solidFill>
                  <a:srgbClr val="1A2B4A"/>
                </a:solidFill>
                <a:latin typeface="Calibri"/>
              </a:rPr>
              <a:t>Heart failure, COPD, dementia, renal failure, liver cirrhosis — all hospice-eligible.</a:t>
            </a:r>
          </a:p>
          <a:p>
            <a:pPr algn="l">
              <a:spcBef>
                <a:spcPts val="600"/>
              </a:spcBef>
            </a:pPr>
            <a:r>
              <a:rPr sz="1000" b="0">
                <a:solidFill>
                  <a:srgbClr val="1A2B4A"/>
                </a:solidFill>
                <a:latin typeface="Calibri"/>
              </a:rPr>
              <a:t/>
            </a:r>
          </a:p>
          <a:p>
            <a:pPr algn="l">
              <a:spcBef>
                <a:spcPts val="600"/>
              </a:spcBef>
            </a:pPr>
            <a:r>
              <a:rPr sz="1700" b="0">
                <a:solidFill>
                  <a:srgbClr val="1A2B4A"/>
                </a:solidFill>
                <a:latin typeface="Calibri"/>
              </a:rPr>
              <a:t>Family physicians own these patients across years of care. Often no specialist has the relationship — or the longitudinal view — to initiate this conversation.</a:t>
            </a:r>
          </a:p>
          <a:p>
            <a:pPr algn="l">
              <a:spcBef>
                <a:spcPts val="600"/>
              </a:spcBef>
            </a:pPr>
            <a:r>
              <a:rPr sz="1000" b="0">
                <a:solidFill>
                  <a:srgbClr val="1A2B4A"/>
                </a:solidFill>
                <a:latin typeface="Calibri"/>
              </a:rPr>
              <a:t/>
            </a:r>
          </a:p>
          <a:p>
            <a:pPr algn="l">
              <a:spcBef>
                <a:spcPts val="600"/>
              </a:spcBef>
            </a:pPr>
            <a:r>
              <a:rPr sz="1600" b="0">
                <a:solidFill>
                  <a:srgbClr val="5A6A7A"/>
                </a:solidFill>
                <a:latin typeface="Calibri"/>
              </a:rPr>
              <a:t>Oncologists may refer earlier because the disease trajectory is clearer. Heart failure and COPD are harder to prognosticate — which means they get referred later.</a:t>
            </a:r>
          </a:p>
        </p:txBody>
      </p:sp>
      <p:sp>
        <p:nvSpPr>
          <p:cNvPr id="10" name="Rectangle 9"/>
          <p:cNvSpPr/>
          <p:nvPr/>
        </p:nvSpPr>
        <p:spPr>
          <a:xfrm>
            <a:off x="365760" y="5349240"/>
            <a:ext cx="11247120" cy="822960"/>
          </a:xfrm>
          <a:prstGeom prst="rect">
            <a:avLst/>
          </a:prstGeom>
          <a:solidFill>
            <a:srgbClr val="D4A0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02920" y="5458968"/>
            <a:ext cx="10972800" cy="6035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1A2B4A"/>
                </a:solidFill>
                <a:latin typeface="Calibri"/>
              </a:rPr>
              <a:t>You are the gatekeeper. No one else in their care team has the relationship you have.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A2B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2834640"/>
            <a:ext cx="109728" cy="1188720"/>
          </a:xfrm>
          <a:prstGeom prst="rect">
            <a:avLst/>
          </a:prstGeom>
          <a:solidFill>
            <a:srgbClr val="D4A0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237744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D4A017"/>
                </a:solidFill>
                <a:latin typeface="Calibri"/>
              </a:rPr>
              <a:t>SECTION 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2834640"/>
            <a:ext cx="109728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000" b="1" i="0">
                <a:solidFill>
                  <a:srgbClr val="FFFFFF"/>
                </a:solidFill>
                <a:latin typeface="Calibri"/>
              </a:rPr>
              <a:t>Having the Conversation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3977639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0" i="0">
                <a:solidFill>
                  <a:srgbClr val="B0C8E0"/>
                </a:solidFill>
                <a:latin typeface="Calibri"/>
              </a:rPr>
              <a:t>Objective 2: Goals-of-care communication frameworks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2F4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1A2B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64008" cy="960120"/>
          </a:xfrm>
          <a:prstGeom prst="rect">
            <a:avLst/>
          </a:prstGeom>
          <a:solidFill>
            <a:srgbClr val="D4A0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28600" y="73152"/>
            <a:ext cx="1170432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Calibri"/>
              </a:rPr>
              <a:t>Why We Avoid the Conversation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solidFill>
            <a:srgbClr val="1A7A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82880" y="6510528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  <a:latin typeface="Calibri"/>
              </a:rPr>
              <a:t>Section 3 — The Conversation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0" y="6510528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000" b="0" i="0">
                <a:solidFill>
                  <a:srgbClr val="FFFFFF"/>
                </a:solidFill>
                <a:latin typeface="Calibri"/>
              </a:rPr>
              <a:t>Dr. Michael Haas, MD  |  LAFP 2026  |  Hospice Demystified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1097280"/>
            <a:ext cx="68580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 algn="l">
              <a:spcBef>
                <a:spcPts val="600"/>
              </a:spcBef>
            </a:pPr>
            <a:r>
              <a:rPr sz="1500" b="1">
                <a:solidFill>
                  <a:srgbClr val="1A7A7A"/>
                </a:solidFill>
                <a:latin typeface="Calibri"/>
              </a:rPr>
              <a:t>What physicians say:</a:t>
            </a:r>
          </a:p>
          <a:p>
            <a:pPr algn="l" indent="-228600" marL="228600">
              <a:spcBef>
                <a:spcPts val="500"/>
              </a:spcBef>
              <a:buChar char="•"/>
            </a:pPr>
            <a:r>
              <a:rPr sz="1600" b="0">
                <a:solidFill>
                  <a:srgbClr val="5A6A7A"/>
                </a:solidFill>
                <a:latin typeface="Calibri"/>
              </a:rPr>
              <a:t>"I don't want to take away hope"</a:t>
            </a:r>
          </a:p>
          <a:p>
            <a:pPr algn="l" indent="-228600" marL="228600">
              <a:spcBef>
                <a:spcPts val="500"/>
              </a:spcBef>
              <a:buChar char="•"/>
            </a:pPr>
            <a:r>
              <a:rPr sz="1600" b="0">
                <a:solidFill>
                  <a:srgbClr val="5A6A7A"/>
                </a:solidFill>
                <a:latin typeface="Calibri"/>
              </a:rPr>
              <a:t>"The family isn't ready"</a:t>
            </a:r>
          </a:p>
          <a:p>
            <a:pPr algn="l" indent="-228600" marL="228600">
              <a:spcBef>
                <a:spcPts val="500"/>
              </a:spcBef>
              <a:buChar char="•"/>
            </a:pPr>
            <a:r>
              <a:rPr sz="1600" b="0">
                <a:solidFill>
                  <a:srgbClr val="5A6A7A"/>
                </a:solidFill>
                <a:latin typeface="Calibri"/>
              </a:rPr>
              <a:t>"I don't have time in a 15-minute visit"</a:t>
            </a:r>
          </a:p>
          <a:p>
            <a:pPr algn="l" indent="-228600" marL="228600">
              <a:spcBef>
                <a:spcPts val="500"/>
              </a:spcBef>
              <a:buChar char="•"/>
            </a:pPr>
            <a:r>
              <a:rPr sz="1600" b="0">
                <a:solidFill>
                  <a:srgbClr val="5A6A7A"/>
                </a:solidFill>
                <a:latin typeface="Calibri"/>
              </a:rPr>
              <a:t>"They'll think I'm giving up on them"</a:t>
            </a:r>
          </a:p>
          <a:p>
            <a:pPr algn="l" indent="-228600" marL="228600">
              <a:spcBef>
                <a:spcPts val="500"/>
              </a:spcBef>
              <a:buChar char="•"/>
            </a:pPr>
            <a:r>
              <a:rPr sz="1600" b="0">
                <a:solidFill>
                  <a:srgbClr val="5A6A7A"/>
                </a:solidFill>
                <a:latin typeface="Calibri"/>
              </a:rPr>
              <a:t>"I'm not sure they're close enough"</a:t>
            </a:r>
          </a:p>
          <a:p>
            <a:pPr algn="l">
              <a:spcBef>
                <a:spcPts val="600"/>
              </a:spcBef>
            </a:pPr>
            <a:r>
              <a:rPr sz="1000" b="0">
                <a:solidFill>
                  <a:srgbClr val="1A2B4A"/>
                </a:solidFill>
                <a:latin typeface="Calibri"/>
              </a:rPr>
              <a:t/>
            </a:r>
          </a:p>
          <a:p>
            <a:pPr algn="l">
              <a:spcBef>
                <a:spcPts val="600"/>
              </a:spcBef>
            </a:pPr>
            <a:r>
              <a:rPr sz="1500" b="1">
                <a:solidFill>
                  <a:srgbClr val="1A2B4A"/>
                </a:solidFill>
                <a:latin typeface="Calibri"/>
              </a:rPr>
              <a:t>The reality:</a:t>
            </a:r>
          </a:p>
          <a:p>
            <a:pPr algn="l">
              <a:spcBef>
                <a:spcPts val="600"/>
              </a:spcBef>
            </a:pPr>
            <a:r>
              <a:rPr sz="1600" b="0">
                <a:solidFill>
                  <a:srgbClr val="1A2B4A"/>
                </a:solidFill>
                <a:latin typeface="Calibri"/>
              </a:rPr>
              <a:t>Patients with serious illness want to know. Research consistently shows they desire more prognostic information — not less — the sicker they become.</a:t>
            </a:r>
          </a:p>
        </p:txBody>
      </p:sp>
      <p:sp>
        <p:nvSpPr>
          <p:cNvPr id="10" name="Rectangle 9"/>
          <p:cNvSpPr/>
          <p:nvPr/>
        </p:nvSpPr>
        <p:spPr>
          <a:xfrm>
            <a:off x="7498079" y="1097280"/>
            <a:ext cx="4297680" cy="5029200"/>
          </a:xfrm>
          <a:prstGeom prst="rect">
            <a:avLst/>
          </a:prstGeom>
          <a:solidFill>
            <a:srgbClr val="1A2B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680960" y="1371600"/>
            <a:ext cx="393192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FFFFFF"/>
                </a:solidFill>
                <a:latin typeface="Calibri"/>
              </a:rPr>
              <a:t>The conversation
you dread
is the one
your patient
has been
waiting for.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2F4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1A2B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64008" cy="960120"/>
          </a:xfrm>
          <a:prstGeom prst="rect">
            <a:avLst/>
          </a:prstGeom>
          <a:solidFill>
            <a:srgbClr val="D4A0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28600" y="73152"/>
            <a:ext cx="1170432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Calibri"/>
              </a:rPr>
              <a:t>Palliative Care ≠ Giving Up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solidFill>
            <a:srgbClr val="1A7A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82880" y="6510528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  <a:latin typeface="Calibri"/>
              </a:rPr>
              <a:t>Section 3 — The Conversation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0" y="6510528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000" b="0" i="0">
                <a:solidFill>
                  <a:srgbClr val="FFFFFF"/>
                </a:solidFill>
                <a:latin typeface="Calibri"/>
              </a:rPr>
              <a:t>Dr. Michael Haas, MD  |  LAFP 2026  |  Hospice Demystified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1097280"/>
            <a:ext cx="1124712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 algn="l">
              <a:spcBef>
                <a:spcPts val="600"/>
              </a:spcBef>
            </a:pPr>
            <a:r>
              <a:rPr sz="1600" b="1">
                <a:solidFill>
                  <a:srgbClr val="1A7A7A"/>
                </a:solidFill>
                <a:latin typeface="Calibri"/>
              </a:rPr>
              <a:t>Reframe for your patients:</a:t>
            </a:r>
          </a:p>
          <a:p>
            <a:pPr algn="l">
              <a:spcBef>
                <a:spcPts val="600"/>
              </a:spcBef>
            </a:pPr>
            <a:r>
              <a:rPr sz="800" b="0">
                <a:solidFill>
                  <a:srgbClr val="1A2B4A"/>
                </a:solidFill>
                <a:latin typeface="Calibri"/>
              </a:rPr>
              <a:t/>
            </a:r>
          </a:p>
          <a:p>
            <a:pPr algn="l">
              <a:spcBef>
                <a:spcPts val="600"/>
              </a:spcBef>
            </a:pPr>
            <a:r>
              <a:rPr sz="2200" b="1">
                <a:solidFill>
                  <a:srgbClr val="1A2B4A"/>
                </a:solidFill>
                <a:latin typeface="Calibri"/>
              </a:rPr>
              <a:t>“We’re going to focus on making sure you feel as good as possible, for as long as possible.”</a:t>
            </a:r>
          </a:p>
          <a:p>
            <a:pPr algn="l">
              <a:spcBef>
                <a:spcPts val="600"/>
              </a:spcBef>
            </a:pPr>
            <a:r>
              <a:rPr sz="1000" b="0">
                <a:solidFill>
                  <a:srgbClr val="1A2B4A"/>
                </a:solidFill>
                <a:latin typeface="Calibri"/>
              </a:rPr>
              <a:t/>
            </a:r>
          </a:p>
          <a:p>
            <a:pPr algn="l">
              <a:spcBef>
                <a:spcPts val="600"/>
              </a:spcBef>
            </a:pPr>
            <a:r>
              <a:rPr sz="1600" b="1">
                <a:solidFill>
                  <a:srgbClr val="1A7A7A"/>
                </a:solidFill>
                <a:latin typeface="Calibri"/>
              </a:rPr>
              <a:t>Key distinctions to internalize:</a:t>
            </a:r>
          </a:p>
          <a:p>
            <a:pPr algn="l" indent="-228600" marL="228600">
              <a:spcBef>
                <a:spcPts val="600"/>
              </a:spcBef>
              <a:buChar char="•"/>
            </a:pPr>
            <a:r>
              <a:rPr sz="1600" b="0">
                <a:solidFill>
                  <a:srgbClr val="1A2B4A"/>
                </a:solidFill>
                <a:latin typeface="Calibri"/>
              </a:rPr>
              <a:t>Palliative care can run concurrently with disease-directed therapy — it is not either/or</a:t>
            </a:r>
          </a:p>
          <a:p>
            <a:pPr algn="l" indent="-228600" marL="228600">
              <a:spcBef>
                <a:spcPts val="600"/>
              </a:spcBef>
              <a:buChar char="•"/>
            </a:pPr>
            <a:r>
              <a:rPr sz="1600" b="0">
                <a:solidFill>
                  <a:srgbClr val="1A2B4A"/>
                </a:solidFill>
                <a:latin typeface="Calibri"/>
              </a:rPr>
              <a:t>Adding a comfort-care layer is not removing treatment — it is adding support</a:t>
            </a:r>
          </a:p>
          <a:p>
            <a:pPr algn="l" indent="-228600" marL="228600">
              <a:spcBef>
                <a:spcPts val="600"/>
              </a:spcBef>
              <a:buChar char="•"/>
            </a:pPr>
            <a:r>
              <a:rPr sz="1600" b="0">
                <a:solidFill>
                  <a:srgbClr val="1A2B4A"/>
                </a:solidFill>
                <a:latin typeface="Calibri"/>
              </a:rPr>
              <a:t>Hospice is one specific form of palliative care, triggered by a specific prognosis</a:t>
            </a:r>
          </a:p>
          <a:p>
            <a:pPr algn="l" indent="-228600" marL="228600">
              <a:spcBef>
                <a:spcPts val="600"/>
              </a:spcBef>
              <a:buChar char="•"/>
            </a:pPr>
            <a:r>
              <a:rPr sz="1600" b="0">
                <a:solidFill>
                  <a:srgbClr val="1A2B4A"/>
                </a:solidFill>
                <a:latin typeface="Calibri"/>
              </a:rPr>
              <a:t>Earlier referral = better outcomes, including sometimes longer survival (Temel 2010)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2F4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1A2B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64008" cy="960120"/>
          </a:xfrm>
          <a:prstGeom prst="rect">
            <a:avLst/>
          </a:prstGeom>
          <a:solidFill>
            <a:srgbClr val="D4A0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28600" y="73152"/>
            <a:ext cx="1170432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Calibri"/>
              </a:rPr>
              <a:t>REMAP: Goals-of-Care Framework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solidFill>
            <a:srgbClr val="1A7A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82880" y="6510528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  <a:latin typeface="Calibri"/>
              </a:rPr>
              <a:t>Section 3 — The Conversation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0" y="6510528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000" b="0" i="0">
                <a:solidFill>
                  <a:srgbClr val="FFFFFF"/>
                </a:solidFill>
                <a:latin typeface="Calibri"/>
              </a:rPr>
              <a:t>Dr. Michael Haas, MD  |  LAFP 2026  |  Hospice Demystified</a:t>
            </a:r>
          </a:p>
        </p:txBody>
      </p:sp>
      <p:sp>
        <p:nvSpPr>
          <p:cNvPr id="9" name="Rectangle 8"/>
          <p:cNvSpPr/>
          <p:nvPr/>
        </p:nvSpPr>
        <p:spPr>
          <a:xfrm>
            <a:off x="274320" y="1097280"/>
            <a:ext cx="2148840" cy="4389120"/>
          </a:xfrm>
          <a:prstGeom prst="rect">
            <a:avLst/>
          </a:prstGeom>
          <a:solidFill>
            <a:srgbClr val="1A7A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20040" y="1143000"/>
            <a:ext cx="205740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400" b="1" i="0">
                <a:solidFill>
                  <a:srgbClr val="FFFFFF"/>
                </a:solidFill>
                <a:latin typeface="Calibri"/>
              </a:rPr>
              <a:t>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20040" y="2148840"/>
            <a:ext cx="2057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Reframe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0040" y="2651760"/>
            <a:ext cx="2057400" cy="2651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D0E8E8"/>
                </a:solidFill>
                <a:latin typeface="Calibri"/>
              </a:rPr>
              <a:t>"I want to make sure your care matches your values and priorities."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560320" y="1097280"/>
            <a:ext cx="2148840" cy="4389120"/>
          </a:xfrm>
          <a:prstGeom prst="rect">
            <a:avLst/>
          </a:prstGeom>
          <a:solidFill>
            <a:srgbClr val="1A2B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2606039" y="1143000"/>
            <a:ext cx="205740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400" b="1" i="0">
                <a:solidFill>
                  <a:srgbClr val="FFFFFF"/>
                </a:solidFill>
                <a:latin typeface="Calibri"/>
              </a:rPr>
              <a:t>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606039" y="2148840"/>
            <a:ext cx="2057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Expect Emotion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606039" y="2651760"/>
            <a:ext cx="2057400" cy="2651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D0E8E8"/>
                </a:solidFill>
                <a:latin typeface="Calibri"/>
              </a:rPr>
              <a:t>Make space. Don't rush past the feeling.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846320" y="1097280"/>
            <a:ext cx="2148840" cy="4389120"/>
          </a:xfrm>
          <a:prstGeom prst="rect">
            <a:avLst/>
          </a:prstGeom>
          <a:solidFill>
            <a:srgbClr val="1A7A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4892040" y="1143000"/>
            <a:ext cx="205740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400" b="1" i="0">
                <a:solidFill>
                  <a:srgbClr val="FFFFFF"/>
                </a:solidFill>
                <a:latin typeface="Calibri"/>
              </a:rPr>
              <a:t>M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892040" y="2148840"/>
            <a:ext cx="2057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Map Values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892040" y="2651760"/>
            <a:ext cx="2057400" cy="2651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D0E8E8"/>
                </a:solidFill>
                <a:latin typeface="Calibri"/>
              </a:rPr>
              <a:t>"What's most important to you right now?"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132320" y="1097280"/>
            <a:ext cx="2148840" cy="4389120"/>
          </a:xfrm>
          <a:prstGeom prst="rect">
            <a:avLst/>
          </a:prstGeom>
          <a:solidFill>
            <a:srgbClr val="1A2B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7178040" y="1143000"/>
            <a:ext cx="205740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400" b="1" i="0">
                <a:solidFill>
                  <a:srgbClr val="FFFFFF"/>
                </a:solidFill>
                <a:latin typeface="Calibri"/>
              </a:rPr>
              <a:t>A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178040" y="2148840"/>
            <a:ext cx="2057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Align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178040" y="2651760"/>
            <a:ext cx="2057400" cy="2651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D0E8E8"/>
                </a:solidFill>
                <a:latin typeface="Calibri"/>
              </a:rPr>
              <a:t>"Based on what you've told me…"</a:t>
            </a:r>
          </a:p>
        </p:txBody>
      </p:sp>
      <p:sp>
        <p:nvSpPr>
          <p:cNvPr id="25" name="Rectangle 24"/>
          <p:cNvSpPr/>
          <p:nvPr/>
        </p:nvSpPr>
        <p:spPr>
          <a:xfrm>
            <a:off x="9418320" y="1097280"/>
            <a:ext cx="2148840" cy="4389120"/>
          </a:xfrm>
          <a:prstGeom prst="rect">
            <a:avLst/>
          </a:prstGeom>
          <a:solidFill>
            <a:srgbClr val="1A7A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9464040" y="1143000"/>
            <a:ext cx="205740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400" b="1" i="0">
                <a:solidFill>
                  <a:srgbClr val="FFFFFF"/>
                </a:solidFill>
                <a:latin typeface="Calibri"/>
              </a:rPr>
              <a:t>P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464040" y="2148840"/>
            <a:ext cx="2057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Propose a Plan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464040" y="2651760"/>
            <a:ext cx="2057400" cy="2651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D0E8E8"/>
                </a:solidFill>
                <a:latin typeface="Calibri"/>
              </a:rPr>
              <a:t>Connect their values to a concrete, specific next step.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74320" y="5760720"/>
            <a:ext cx="10972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5A6A7A"/>
                </a:solidFill>
                <a:latin typeface="Calibri"/>
              </a:rPr>
              <a:t>Source: Childers JW et al. J Oncol Pract. 2017;13(10):e844–e850.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2F4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1A2B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64008" cy="960120"/>
          </a:xfrm>
          <a:prstGeom prst="rect">
            <a:avLst/>
          </a:prstGeom>
          <a:solidFill>
            <a:srgbClr val="D4A0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28600" y="73152"/>
            <a:ext cx="1170432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Calibri"/>
              </a:rPr>
              <a:t>SPIKES: Delivering Bad News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solidFill>
            <a:srgbClr val="1A7A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82880" y="6510528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  <a:latin typeface="Calibri"/>
              </a:rPr>
              <a:t>Section 3 — The Conversation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0" y="6510528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000" b="0" i="0">
                <a:solidFill>
                  <a:srgbClr val="FFFFFF"/>
                </a:solidFill>
                <a:latin typeface="Calibri"/>
              </a:rPr>
              <a:t>Dr. Michael Haas, MD  |  LAFP 2026  |  Hospice Demystified</a:t>
            </a:r>
          </a:p>
        </p:txBody>
      </p:sp>
      <p:sp>
        <p:nvSpPr>
          <p:cNvPr id="9" name="Rectangle 8"/>
          <p:cNvSpPr/>
          <p:nvPr/>
        </p:nvSpPr>
        <p:spPr>
          <a:xfrm>
            <a:off x="274320" y="1097280"/>
            <a:ext cx="685800" cy="749808"/>
          </a:xfrm>
          <a:prstGeom prst="rect">
            <a:avLst/>
          </a:prstGeom>
          <a:solidFill>
            <a:srgbClr val="1A2B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274320" y="1161288"/>
            <a:ext cx="685800" cy="6217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FFFFFF"/>
                </a:solidFill>
                <a:latin typeface="Calibri"/>
              </a:rPr>
              <a:t>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05840" y="1097280"/>
            <a:ext cx="2560320" cy="749808"/>
          </a:xfrm>
          <a:prstGeom prst="rect">
            <a:avLst/>
          </a:prstGeom>
          <a:solidFill>
            <a:srgbClr val="E5E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97280" y="1234439"/>
            <a:ext cx="237744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1A2B4A"/>
                </a:solidFill>
                <a:latin typeface="Calibri"/>
              </a:rPr>
              <a:t>Setting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703320" y="1207007"/>
            <a:ext cx="813816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1A2B4A"/>
                </a:solidFill>
                <a:latin typeface="Calibri"/>
              </a:rPr>
              <a:t>Private room. Seated. Tissues available. No interruptions.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74320" y="1847088"/>
            <a:ext cx="685800" cy="749808"/>
          </a:xfrm>
          <a:prstGeom prst="rect">
            <a:avLst/>
          </a:prstGeom>
          <a:solidFill>
            <a:srgbClr val="1A7A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274320" y="1911095"/>
            <a:ext cx="685800" cy="6217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FFFFFF"/>
                </a:solidFill>
                <a:latin typeface="Calibri"/>
              </a:rPr>
              <a:t>P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05840" y="1847088"/>
            <a:ext cx="2560320" cy="749808"/>
          </a:xfrm>
          <a:prstGeom prst="rect">
            <a:avLst/>
          </a:prstGeom>
          <a:solidFill>
            <a:srgbClr val="E5E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097280" y="1984248"/>
            <a:ext cx="237744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1A2B4A"/>
                </a:solidFill>
                <a:latin typeface="Calibri"/>
              </a:rPr>
              <a:t>Perception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703320" y="1956816"/>
            <a:ext cx="813816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1A2B4A"/>
                </a:solidFill>
                <a:latin typeface="Calibri"/>
              </a:rPr>
              <a:t>What does the patient already know or believe?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74320" y="2596896"/>
            <a:ext cx="685800" cy="749808"/>
          </a:xfrm>
          <a:prstGeom prst="rect">
            <a:avLst/>
          </a:prstGeom>
          <a:solidFill>
            <a:srgbClr val="1A2B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274320" y="2660903"/>
            <a:ext cx="685800" cy="6217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FFFFFF"/>
                </a:solidFill>
                <a:latin typeface="Calibri"/>
              </a:rPr>
              <a:t>I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05840" y="2596896"/>
            <a:ext cx="2560320" cy="749808"/>
          </a:xfrm>
          <a:prstGeom prst="rect">
            <a:avLst/>
          </a:prstGeom>
          <a:solidFill>
            <a:srgbClr val="E5E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097280" y="2734056"/>
            <a:ext cx="237744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1A2B4A"/>
                </a:solidFill>
                <a:latin typeface="Calibri"/>
              </a:rPr>
              <a:t>Invitation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703320" y="2706624"/>
            <a:ext cx="813816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1A2B4A"/>
                </a:solidFill>
                <a:latin typeface="Calibri"/>
              </a:rPr>
              <a:t>Does the patient want information? How much?</a:t>
            </a:r>
          </a:p>
        </p:txBody>
      </p:sp>
      <p:sp>
        <p:nvSpPr>
          <p:cNvPr id="24" name="Rectangle 23"/>
          <p:cNvSpPr/>
          <p:nvPr/>
        </p:nvSpPr>
        <p:spPr>
          <a:xfrm>
            <a:off x="274320" y="3346703"/>
            <a:ext cx="685800" cy="749808"/>
          </a:xfrm>
          <a:prstGeom prst="rect">
            <a:avLst/>
          </a:prstGeom>
          <a:solidFill>
            <a:srgbClr val="1A7A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274320" y="3410711"/>
            <a:ext cx="685800" cy="6217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FFFFFF"/>
                </a:solidFill>
                <a:latin typeface="Calibri"/>
              </a:rPr>
              <a:t>K</a:t>
            </a:r>
          </a:p>
        </p:txBody>
      </p:sp>
      <p:sp>
        <p:nvSpPr>
          <p:cNvPr id="26" name="Rectangle 25"/>
          <p:cNvSpPr/>
          <p:nvPr/>
        </p:nvSpPr>
        <p:spPr>
          <a:xfrm>
            <a:off x="1005840" y="3346703"/>
            <a:ext cx="2560320" cy="749808"/>
          </a:xfrm>
          <a:prstGeom prst="rect">
            <a:avLst/>
          </a:prstGeom>
          <a:solidFill>
            <a:srgbClr val="E5E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1097280" y="3483863"/>
            <a:ext cx="237744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1A2B4A"/>
                </a:solidFill>
                <a:latin typeface="Calibri"/>
              </a:rPr>
              <a:t>Knowledge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703320" y="3456432"/>
            <a:ext cx="813816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1A2B4A"/>
                </a:solidFill>
                <a:latin typeface="Calibri"/>
              </a:rPr>
              <a:t>Share news clearly, without jargon, in digestible chunks.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274320" y="4096511"/>
            <a:ext cx="685800" cy="749808"/>
          </a:xfrm>
          <a:prstGeom prst="rect">
            <a:avLst/>
          </a:prstGeom>
          <a:solidFill>
            <a:srgbClr val="1A2B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274320" y="4160520"/>
            <a:ext cx="685800" cy="6217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FFFFFF"/>
                </a:solidFill>
                <a:latin typeface="Calibri"/>
              </a:rPr>
              <a:t>E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005840" y="4096511"/>
            <a:ext cx="2560320" cy="749808"/>
          </a:xfrm>
          <a:prstGeom prst="rect">
            <a:avLst/>
          </a:prstGeom>
          <a:solidFill>
            <a:srgbClr val="E5E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1097280" y="4233672"/>
            <a:ext cx="237744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1A2B4A"/>
                </a:solidFill>
                <a:latin typeface="Calibri"/>
              </a:rPr>
              <a:t>Emotions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703320" y="4206240"/>
            <a:ext cx="813816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1A2B4A"/>
                </a:solidFill>
                <a:latin typeface="Calibri"/>
              </a:rPr>
              <a:t>Respond to emotions first — before more information.</a:t>
            </a:r>
          </a:p>
        </p:txBody>
      </p:sp>
      <p:sp>
        <p:nvSpPr>
          <p:cNvPr id="34" name="Rectangle 33"/>
          <p:cNvSpPr/>
          <p:nvPr/>
        </p:nvSpPr>
        <p:spPr>
          <a:xfrm>
            <a:off x="274320" y="4846320"/>
            <a:ext cx="685800" cy="749808"/>
          </a:xfrm>
          <a:prstGeom prst="rect">
            <a:avLst/>
          </a:prstGeom>
          <a:solidFill>
            <a:srgbClr val="1A7A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274320" y="4910328"/>
            <a:ext cx="685800" cy="6217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FFFFFF"/>
                </a:solidFill>
                <a:latin typeface="Calibri"/>
              </a:rPr>
              <a:t>S</a:t>
            </a:r>
          </a:p>
        </p:txBody>
      </p:sp>
      <p:sp>
        <p:nvSpPr>
          <p:cNvPr id="36" name="Rectangle 35"/>
          <p:cNvSpPr/>
          <p:nvPr/>
        </p:nvSpPr>
        <p:spPr>
          <a:xfrm>
            <a:off x="1005840" y="4846320"/>
            <a:ext cx="2560320" cy="749808"/>
          </a:xfrm>
          <a:prstGeom prst="rect">
            <a:avLst/>
          </a:prstGeom>
          <a:solidFill>
            <a:srgbClr val="E5E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1097280" y="4983480"/>
            <a:ext cx="237744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1A2B4A"/>
                </a:solidFill>
                <a:latin typeface="Calibri"/>
              </a:rPr>
              <a:t>Strategy/Summary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3703320" y="4956048"/>
            <a:ext cx="813816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1A2B4A"/>
                </a:solidFill>
                <a:latin typeface="Calibri"/>
              </a:rPr>
              <a:t>Concrete next steps. A plan. A follow-up.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274320" y="5760720"/>
            <a:ext cx="10972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5A6A7A"/>
                </a:solidFill>
                <a:latin typeface="Calibri"/>
              </a:rPr>
              <a:t>Source: Baile WF et al. Oncologist. 2000;5(4):302–311.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2F4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1A2B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64008" cy="960120"/>
          </a:xfrm>
          <a:prstGeom prst="rect">
            <a:avLst/>
          </a:prstGeom>
          <a:solidFill>
            <a:srgbClr val="D4A0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28600" y="73152"/>
            <a:ext cx="1170432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Calibri"/>
              </a:rPr>
              <a:t>Making It Work in Your Practice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solidFill>
            <a:srgbClr val="1A7A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82880" y="6510528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  <a:latin typeface="Calibri"/>
              </a:rPr>
              <a:t>Section 3 — The Conversation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0" y="6510528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000" b="0" i="0">
                <a:solidFill>
                  <a:srgbClr val="FFFFFF"/>
                </a:solidFill>
                <a:latin typeface="Calibri"/>
              </a:rPr>
              <a:t>Dr. Michael Haas, MD  |  LAFP 2026  |  Hospice Demystified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1097280"/>
            <a:ext cx="1115568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 algn="l">
              <a:spcBef>
                <a:spcPts val="800"/>
              </a:spcBef>
            </a:pPr>
            <a:r>
              <a:rPr sz="1600" b="1">
                <a:solidFill>
                  <a:srgbClr val="1A2B4A"/>
                </a:solidFill>
                <a:latin typeface="Calibri"/>
              </a:rPr>
              <a:t>  Schedule a dedicated visit</a:t>
            </a:r>
          </a:p>
          <a:p>
            <a:pPr algn="l">
              <a:spcBef>
                <a:spcPts val="200"/>
              </a:spcBef>
            </a:pPr>
            <a:r>
              <a:rPr sz="1500" b="0">
                <a:solidFill>
                  <a:srgbClr val="5A6A7A"/>
                </a:solidFill>
                <a:latin typeface="Calibri"/>
              </a:rPr>
              <a:t>    Don't tack a goals-of-care conversation onto a 15-minute med check. Book a separate appointment.</a:t>
            </a:r>
          </a:p>
          <a:p>
            <a:pPr algn="l">
              <a:spcBef>
                <a:spcPts val="800"/>
              </a:spcBef>
            </a:pPr>
            <a:r>
              <a:rPr sz="1600" b="1">
                <a:solidFill>
                  <a:srgbClr val="1A2B4A"/>
                </a:solidFill>
                <a:latin typeface="Calibri"/>
              </a:rPr>
              <a:t>  Invite family</a:t>
            </a:r>
          </a:p>
          <a:p>
            <a:pPr algn="l">
              <a:spcBef>
                <a:spcPts val="200"/>
              </a:spcBef>
            </a:pPr>
            <a:r>
              <a:rPr sz="1500" b="0">
                <a:solidFill>
                  <a:srgbClr val="5A6A7A"/>
                </a:solidFill>
                <a:latin typeface="Calibri"/>
              </a:rPr>
              <a:t>    Ask the patient: "Is there someone you'd like to have with you for this conversation?"</a:t>
            </a:r>
          </a:p>
          <a:p>
            <a:pPr algn="l">
              <a:spcBef>
                <a:spcPts val="800"/>
              </a:spcBef>
            </a:pPr>
            <a:r>
              <a:rPr sz="1600" b="1">
                <a:solidFill>
                  <a:srgbClr val="1A2B4A"/>
                </a:solidFill>
                <a:latin typeface="Calibri"/>
              </a:rPr>
              <a:t>  Use teach-back</a:t>
            </a:r>
          </a:p>
          <a:p>
            <a:pPr algn="l">
              <a:spcBef>
                <a:spcPts val="200"/>
              </a:spcBef>
            </a:pPr>
            <a:r>
              <a:rPr sz="1500" b="0">
                <a:solidFill>
                  <a:srgbClr val="5A6A7A"/>
                </a:solidFill>
                <a:latin typeface="Calibri"/>
              </a:rPr>
              <a:t>    "Can you tell me in your own words what we talked about today?" — confirms understanding.</a:t>
            </a:r>
          </a:p>
          <a:p>
            <a:pPr algn="l">
              <a:spcBef>
                <a:spcPts val="800"/>
              </a:spcBef>
            </a:pPr>
            <a:r>
              <a:rPr sz="1600" b="1">
                <a:solidFill>
                  <a:srgbClr val="1A2B4A"/>
                </a:solidFill>
                <a:latin typeface="Calibri"/>
              </a:rPr>
              <a:t>  Document carefully</a:t>
            </a:r>
          </a:p>
          <a:p>
            <a:pPr algn="l">
              <a:spcBef>
                <a:spcPts val="200"/>
              </a:spcBef>
            </a:pPr>
            <a:r>
              <a:rPr sz="1500" b="0">
                <a:solidFill>
                  <a:srgbClr val="5A6A7A"/>
                </a:solidFill>
                <a:latin typeface="Calibri"/>
              </a:rPr>
              <a:t>    Shared decision-making conversation, patient preferences, advance directives, surrogate designation.</a:t>
            </a:r>
          </a:p>
          <a:p>
            <a:pPr algn="l">
              <a:spcBef>
                <a:spcPts val="800"/>
              </a:spcBef>
            </a:pPr>
            <a:r>
              <a:rPr sz="1600" b="1">
                <a:solidFill>
                  <a:srgbClr val="1A2B4A"/>
                </a:solidFill>
                <a:latin typeface="Calibri"/>
              </a:rPr>
              <a:t>  Build a referral relationship</a:t>
            </a:r>
          </a:p>
          <a:p>
            <a:pPr algn="l">
              <a:spcBef>
                <a:spcPts val="200"/>
              </a:spcBef>
            </a:pPr>
            <a:r>
              <a:rPr sz="1500" b="0">
                <a:solidFill>
                  <a:srgbClr val="5A6A7A"/>
                </a:solidFill>
                <a:latin typeface="Calibri"/>
              </a:rPr>
              <a:t>    Know your local hospice agency before you need them. One or two calls builds the bridge.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A2B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2834640"/>
            <a:ext cx="109728" cy="1188720"/>
          </a:xfrm>
          <a:prstGeom prst="rect">
            <a:avLst/>
          </a:prstGeom>
          <a:solidFill>
            <a:srgbClr val="D4A0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237744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D4A017"/>
                </a:solidFill>
                <a:latin typeface="Calibri"/>
              </a:rPr>
              <a:t>SECTION 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2834640"/>
            <a:ext cx="109728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000" b="1" i="0">
                <a:solidFill>
                  <a:srgbClr val="FFFFFF"/>
                </a:solidFill>
                <a:latin typeface="Calibri"/>
              </a:rPr>
              <a:t>Palliative Care Across the Continuum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3977639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0" i="0">
                <a:solidFill>
                  <a:srgbClr val="B0C8E0"/>
                </a:solidFill>
                <a:latin typeface="Calibri"/>
              </a:rPr>
              <a:t>Objective 3: It doesn't start at hospice — and neither should you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2F4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1A2B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64008" cy="960120"/>
          </a:xfrm>
          <a:prstGeom prst="rect">
            <a:avLst/>
          </a:prstGeom>
          <a:solidFill>
            <a:srgbClr val="D4A0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28600" y="73152"/>
            <a:ext cx="1170432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Calibri"/>
              </a:rPr>
              <a:t>Palliative Care vs. Hospice: A Critical Distinction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solidFill>
            <a:srgbClr val="1A7A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82880" y="6510528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  <a:latin typeface="Calibri"/>
              </a:rPr>
              <a:t>Section 4 — The Continuum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0" y="6510528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000" b="0" i="0">
                <a:solidFill>
                  <a:srgbClr val="FFFFFF"/>
                </a:solidFill>
                <a:latin typeface="Calibri"/>
              </a:rPr>
              <a:t>Dr. Michael Haas, MD  |  LAFP 2026  |  Hospice Demystified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2377440"/>
            <a:ext cx="10789920" cy="164592"/>
          </a:xfrm>
          <a:prstGeom prst="rect">
            <a:avLst/>
          </a:prstGeom>
          <a:solidFill>
            <a:srgbClr val="5A6A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57200" y="2578608"/>
            <a:ext cx="1828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5A6A7A"/>
                </a:solidFill>
                <a:latin typeface="Calibri"/>
              </a:rPr>
              <a:t>DIAGNOSIS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241280" y="2578608"/>
            <a:ext cx="10972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5A6A7A"/>
                </a:solidFill>
                <a:latin typeface="Calibri"/>
              </a:rPr>
              <a:t>DEATH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57200" y="1417320"/>
            <a:ext cx="10789920" cy="685800"/>
          </a:xfrm>
          <a:prstGeom prst="rect">
            <a:avLst/>
          </a:prstGeom>
          <a:solidFill>
            <a:srgbClr val="1A7A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40080" y="1463040"/>
            <a:ext cx="100584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FFFFFF"/>
                </a:solidFill>
                <a:latin typeface="Calibri"/>
              </a:rPr>
              <a:t>PALLIATIVE CARE — starts at diagnosis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132320" y="2788920"/>
            <a:ext cx="4114800" cy="685800"/>
          </a:xfrm>
          <a:prstGeom prst="rect">
            <a:avLst/>
          </a:prstGeom>
          <a:solidFill>
            <a:srgbClr val="1A2B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178040" y="2834640"/>
            <a:ext cx="3977639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D4A017"/>
                </a:solidFill>
                <a:latin typeface="Calibri"/>
              </a:rPr>
              <a:t>HOSPICE (≤ 6 months, comfort-focused)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0080" y="2834640"/>
            <a:ext cx="59436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5A6A7A"/>
                </a:solidFill>
                <a:latin typeface="Calibri"/>
              </a:rPr>
              <a:t>Curative / disease-directed treatment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7200" y="3749039"/>
            <a:ext cx="1115568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 algn="l">
              <a:spcBef>
                <a:spcPts val="600"/>
              </a:spcBef>
            </a:pPr>
            <a:r>
              <a:rPr sz="2000" b="1">
                <a:solidFill>
                  <a:srgbClr val="1A2B4A"/>
                </a:solidFill>
                <a:latin typeface="Calibri"/>
              </a:rPr>
              <a:t>"Hospice is one type of palliative care. Palliative care is not just hospice."</a:t>
            </a:r>
          </a:p>
          <a:p>
            <a:pPr algn="l">
              <a:spcBef>
                <a:spcPts val="600"/>
              </a:spcBef>
            </a:pPr>
            <a:r>
              <a:rPr sz="800" b="0">
                <a:solidFill>
                  <a:srgbClr val="1A2B4A"/>
                </a:solidFill>
                <a:latin typeface="Calibri"/>
              </a:rPr>
              <a:t/>
            </a:r>
          </a:p>
          <a:p>
            <a:pPr algn="l">
              <a:spcBef>
                <a:spcPts val="600"/>
              </a:spcBef>
            </a:pPr>
            <a:r>
              <a:rPr sz="1600" b="0">
                <a:solidFill>
                  <a:srgbClr val="1A2B4A"/>
                </a:solidFill>
                <a:latin typeface="Calibri"/>
              </a:rPr>
              <a:t>Palliative care begins at diagnosis — managing symptoms, supporting goals, and supporting families throughout the entire illness trajectory. Hospice activates only when curative intent ends.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2F4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1A2B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64008" cy="960120"/>
          </a:xfrm>
          <a:prstGeom prst="rect">
            <a:avLst/>
          </a:prstGeom>
          <a:solidFill>
            <a:srgbClr val="D4A0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28600" y="73152"/>
            <a:ext cx="1170432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Calibri"/>
              </a:rPr>
              <a:t>A Story We All Know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solidFill>
            <a:srgbClr val="1A7A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82880" y="6510528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  <a:latin typeface="Calibri"/>
              </a:rPr>
              <a:t>Section 1 — The Problem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0" y="6510528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000" b="0" i="0">
                <a:solidFill>
                  <a:srgbClr val="FFFFFF"/>
                </a:solidFill>
                <a:latin typeface="Calibri"/>
              </a:rPr>
              <a:t>Dr. Michael Haas, MD  |  LAFP 2026  |  Hospice Demystified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1143000"/>
            <a:ext cx="109728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000" i="1">
                <a:solidFill>
                  <a:srgbClr val="1A2B4A"/>
                </a:solidFill>
                <a:latin typeface="Calibri"/>
              </a:rPr>
              <a:t>An elderly patient with end-stage COPD. You've been managing him for years. His last three hospitalizations were for exacerbations. Last week, his daughter called to say he died in the ICU — on a ventilator — with the family in shock in the waiting room. No one had the conversation.</a:t>
            </a:r>
          </a:p>
          <a:p>
            <a:pPr algn="l">
              <a:spcBef>
                <a:spcPts val="600"/>
              </a:spcBef>
            </a:pPr>
            <a:r>
              <a:rPr sz="1000" b="0">
                <a:solidFill>
                  <a:srgbClr val="1A2B4A"/>
                </a:solidFill>
                <a:latin typeface="Calibri"/>
              </a:rPr>
              <a:t/>
            </a:r>
          </a:p>
          <a:p>
            <a:pPr algn="l">
              <a:spcBef>
                <a:spcPts val="600"/>
              </a:spcBef>
            </a:pPr>
            <a:r>
              <a:rPr sz="1800" b="0">
                <a:solidFill>
                  <a:srgbClr val="1A2B4A"/>
                </a:solidFill>
                <a:latin typeface="Calibri"/>
              </a:rPr>
              <a:t>More than half of Medicare patients who die are enrolled in hospice —</a:t>
            </a:r>
          </a:p>
          <a:p>
            <a:pPr algn="l">
              <a:spcBef>
                <a:spcPts val="600"/>
              </a:spcBef>
            </a:pPr>
            <a:r>
              <a:rPr sz="1800" b="1">
                <a:solidFill>
                  <a:srgbClr val="1A2B4A"/>
                </a:solidFill>
                <a:latin typeface="Calibri"/>
              </a:rPr>
              <a:t>but many for just 3 to 7 days. Some for just the last afternoon.</a:t>
            </a:r>
          </a:p>
          <a:p>
            <a:pPr algn="l">
              <a:spcBef>
                <a:spcPts val="600"/>
              </a:spcBef>
            </a:pPr>
            <a:r>
              <a:rPr sz="1000" b="0">
                <a:solidFill>
                  <a:srgbClr val="1A2B4A"/>
                </a:solidFill>
                <a:latin typeface="Calibri"/>
              </a:rPr>
              <a:t/>
            </a:r>
          </a:p>
          <a:p>
            <a:pPr algn="l">
              <a:spcBef>
                <a:spcPts val="600"/>
              </a:spcBef>
            </a:pPr>
            <a:r>
              <a:rPr sz="2000" b="1">
                <a:solidFill>
                  <a:srgbClr val="1A7A7A"/>
                </a:solidFill>
                <a:latin typeface="Calibri"/>
              </a:rPr>
              <a:t>How many of you have had a patient you wish you'd referred sooner?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2F4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1A2B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64008" cy="960120"/>
          </a:xfrm>
          <a:prstGeom prst="rect">
            <a:avLst/>
          </a:prstGeom>
          <a:solidFill>
            <a:srgbClr val="D4A0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28600" y="73152"/>
            <a:ext cx="1170432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Calibri"/>
              </a:rPr>
              <a:t>Symptoms Don't Wait for Hospice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solidFill>
            <a:srgbClr val="1A7A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82880" y="6510528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  <a:latin typeface="Calibri"/>
              </a:rPr>
              <a:t>Section 4 — The Continuum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0" y="6510528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000" b="0" i="0">
                <a:solidFill>
                  <a:srgbClr val="FFFFFF"/>
                </a:solidFill>
                <a:latin typeface="Calibri"/>
              </a:rPr>
              <a:t>Dr. Michael Haas, MD  |  LAFP 2026  |  Hospice Demystified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1097280"/>
            <a:ext cx="1115568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 algn="l">
              <a:spcBef>
                <a:spcPts val="600"/>
              </a:spcBef>
            </a:pPr>
            <a:r>
              <a:rPr sz="1600" b="1">
                <a:solidFill>
                  <a:srgbClr val="1A7A7A"/>
                </a:solidFill>
                <a:latin typeface="Calibri"/>
              </a:rPr>
              <a:t>Present throughout the illness — not just at end of life:</a:t>
            </a:r>
          </a:p>
          <a:p>
            <a:pPr algn="l" indent="-228600" marL="228600">
              <a:spcBef>
                <a:spcPts val="400"/>
              </a:spcBef>
              <a:buChar char="•"/>
            </a:pPr>
            <a:r>
              <a:rPr sz="1600" b="0">
                <a:solidFill>
                  <a:srgbClr val="1A2B4A"/>
                </a:solidFill>
                <a:latin typeface="Calibri"/>
              </a:rPr>
              <a:t>Pain</a:t>
            </a:r>
          </a:p>
          <a:p>
            <a:pPr algn="l" indent="-228600" marL="228600">
              <a:spcBef>
                <a:spcPts val="400"/>
              </a:spcBef>
              <a:buChar char="•"/>
            </a:pPr>
            <a:r>
              <a:rPr sz="1600" b="0">
                <a:solidFill>
                  <a:srgbClr val="1A2B4A"/>
                </a:solidFill>
                <a:latin typeface="Calibri"/>
              </a:rPr>
              <a:t>Fatigue</a:t>
            </a:r>
          </a:p>
          <a:p>
            <a:pPr algn="l" indent="-228600" marL="228600">
              <a:spcBef>
                <a:spcPts val="400"/>
              </a:spcBef>
              <a:buChar char="•"/>
            </a:pPr>
            <a:r>
              <a:rPr sz="1600" b="0">
                <a:solidFill>
                  <a:srgbClr val="1A2B4A"/>
                </a:solidFill>
                <a:latin typeface="Calibri"/>
              </a:rPr>
              <a:t>Dyspnea</a:t>
            </a:r>
          </a:p>
          <a:p>
            <a:pPr algn="l" indent="-228600" marL="228600">
              <a:spcBef>
                <a:spcPts val="400"/>
              </a:spcBef>
              <a:buChar char="•"/>
            </a:pPr>
            <a:r>
              <a:rPr sz="1600" b="0">
                <a:solidFill>
                  <a:srgbClr val="1A2B4A"/>
                </a:solidFill>
                <a:latin typeface="Calibri"/>
              </a:rPr>
              <a:t>Nausea</a:t>
            </a:r>
          </a:p>
          <a:p>
            <a:pPr algn="l" indent="-228600" marL="228600">
              <a:spcBef>
                <a:spcPts val="400"/>
              </a:spcBef>
              <a:buChar char="•"/>
            </a:pPr>
            <a:r>
              <a:rPr sz="1600" b="0">
                <a:solidFill>
                  <a:srgbClr val="1A2B4A"/>
                </a:solidFill>
                <a:latin typeface="Calibri"/>
              </a:rPr>
              <a:t>Anxiety and depression</a:t>
            </a:r>
          </a:p>
          <a:p>
            <a:pPr algn="l">
              <a:spcBef>
                <a:spcPts val="600"/>
              </a:spcBef>
            </a:pPr>
            <a:r>
              <a:rPr sz="800" b="0">
                <a:solidFill>
                  <a:srgbClr val="1A2B4A"/>
                </a:solidFill>
                <a:latin typeface="Calibri"/>
              </a:rPr>
              <a:t/>
            </a:r>
          </a:p>
          <a:p>
            <a:pPr algn="l">
              <a:spcBef>
                <a:spcPts val="600"/>
              </a:spcBef>
            </a:pPr>
            <a:r>
              <a:rPr sz="1600" b="1">
                <a:solidFill>
                  <a:srgbClr val="1A7A7A"/>
                </a:solidFill>
                <a:latin typeface="Calibri"/>
              </a:rPr>
              <a:t>Often the most underaddressed:</a:t>
            </a:r>
          </a:p>
          <a:p>
            <a:pPr algn="l" indent="-228600" marL="228600">
              <a:spcBef>
                <a:spcPts val="400"/>
              </a:spcBef>
              <a:buChar char="•"/>
            </a:pPr>
            <a:r>
              <a:rPr sz="1600" b="0">
                <a:solidFill>
                  <a:srgbClr val="1A2B4A"/>
                </a:solidFill>
                <a:latin typeface="Calibri"/>
              </a:rPr>
              <a:t>Caregiver burden — fatigue, depression, financial stress</a:t>
            </a:r>
          </a:p>
          <a:p>
            <a:pPr algn="l" indent="-228600" marL="228600">
              <a:spcBef>
                <a:spcPts val="400"/>
              </a:spcBef>
              <a:buChar char="•"/>
            </a:pPr>
            <a:r>
              <a:rPr sz="1600" b="0">
                <a:solidFill>
                  <a:srgbClr val="1A2B4A"/>
                </a:solidFill>
                <a:latin typeface="Calibri"/>
              </a:rPr>
              <a:t>Social determinants — housing instability, isolation, finances</a:t>
            </a:r>
          </a:p>
          <a:p>
            <a:pPr algn="l" indent="-228600" marL="228600">
              <a:spcBef>
                <a:spcPts val="400"/>
              </a:spcBef>
              <a:buChar char="•"/>
            </a:pPr>
            <a:r>
              <a:rPr sz="1600" b="0">
                <a:solidFill>
                  <a:srgbClr val="1A2B4A"/>
                </a:solidFill>
                <a:latin typeface="Calibri"/>
              </a:rPr>
              <a:t>Spiritual distress — often unspoken; often the most important thing to the patient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2F4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1A2B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64008" cy="960120"/>
          </a:xfrm>
          <a:prstGeom prst="rect">
            <a:avLst/>
          </a:prstGeom>
          <a:solidFill>
            <a:srgbClr val="D4A0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28600" y="73152"/>
            <a:ext cx="1170432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Calibri"/>
              </a:rPr>
              <a:t>The Interdisciplinary Team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solidFill>
            <a:srgbClr val="1A7A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82880" y="6510528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  <a:latin typeface="Calibri"/>
              </a:rPr>
              <a:t>Section 4 — The Continuum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0" y="6510528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000" b="0" i="0">
                <a:solidFill>
                  <a:srgbClr val="FFFFFF"/>
                </a:solidFill>
                <a:latin typeface="Calibri"/>
              </a:rPr>
              <a:t>Dr. Michael Haas, MD  |  LAFP 2026  |  Hospice Demystified</a:t>
            </a:r>
          </a:p>
        </p:txBody>
      </p:sp>
      <p:sp>
        <p:nvSpPr>
          <p:cNvPr id="9" name="Rectangle 8"/>
          <p:cNvSpPr/>
          <p:nvPr/>
        </p:nvSpPr>
        <p:spPr>
          <a:xfrm>
            <a:off x="365760" y="1188720"/>
            <a:ext cx="2651760" cy="914400"/>
          </a:xfrm>
          <a:prstGeom prst="rect">
            <a:avLst/>
          </a:prstGeom>
          <a:solidFill>
            <a:srgbClr val="1A7A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57200" y="1325880"/>
            <a:ext cx="24688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 i="0">
                <a:solidFill>
                  <a:srgbClr val="FFFFFF"/>
                </a:solidFill>
                <a:latin typeface="Calibri"/>
              </a:rPr>
              <a:t>Physician / NP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246120" y="1188720"/>
            <a:ext cx="2651760" cy="914400"/>
          </a:xfrm>
          <a:prstGeom prst="rect">
            <a:avLst/>
          </a:prstGeom>
          <a:solidFill>
            <a:srgbClr val="1A7A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337560" y="1325880"/>
            <a:ext cx="24688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 i="0">
                <a:solidFill>
                  <a:srgbClr val="FFFFFF"/>
                </a:solidFill>
                <a:latin typeface="Calibri"/>
              </a:rPr>
              <a:t>RN Case Manager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126480" y="1188720"/>
            <a:ext cx="2651760" cy="914400"/>
          </a:xfrm>
          <a:prstGeom prst="rect">
            <a:avLst/>
          </a:prstGeom>
          <a:solidFill>
            <a:srgbClr val="1A7A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217920" y="1325880"/>
            <a:ext cx="24688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 i="0">
                <a:solidFill>
                  <a:srgbClr val="FFFFFF"/>
                </a:solidFill>
                <a:latin typeface="Calibri"/>
              </a:rPr>
              <a:t>Social Worker</a:t>
            </a:r>
          </a:p>
        </p:txBody>
      </p:sp>
      <p:sp>
        <p:nvSpPr>
          <p:cNvPr id="15" name="Rectangle 14"/>
          <p:cNvSpPr/>
          <p:nvPr/>
        </p:nvSpPr>
        <p:spPr>
          <a:xfrm>
            <a:off x="9006840" y="1188720"/>
            <a:ext cx="2651760" cy="914400"/>
          </a:xfrm>
          <a:prstGeom prst="rect">
            <a:avLst/>
          </a:prstGeom>
          <a:solidFill>
            <a:srgbClr val="1A7A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9098280" y="1325880"/>
            <a:ext cx="24688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 i="0">
                <a:solidFill>
                  <a:srgbClr val="FFFFFF"/>
                </a:solidFill>
                <a:latin typeface="Calibri"/>
              </a:rPr>
              <a:t>Chaplain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65760" y="2331720"/>
            <a:ext cx="2651760" cy="914400"/>
          </a:xfrm>
          <a:prstGeom prst="rect">
            <a:avLst/>
          </a:prstGeom>
          <a:solidFill>
            <a:srgbClr val="1A2B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457200" y="2468879"/>
            <a:ext cx="24688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 i="0">
                <a:solidFill>
                  <a:srgbClr val="FFFFFF"/>
                </a:solidFill>
                <a:latin typeface="Calibri"/>
              </a:rPr>
              <a:t>Home Health Aide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246120" y="2331720"/>
            <a:ext cx="2651760" cy="914400"/>
          </a:xfrm>
          <a:prstGeom prst="rect">
            <a:avLst/>
          </a:prstGeom>
          <a:solidFill>
            <a:srgbClr val="1A2B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3337560" y="2468879"/>
            <a:ext cx="24688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 i="0">
                <a:solidFill>
                  <a:srgbClr val="FFFFFF"/>
                </a:solidFill>
                <a:latin typeface="Calibri"/>
              </a:rPr>
              <a:t>Volunteer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126480" y="2331720"/>
            <a:ext cx="2651760" cy="914400"/>
          </a:xfrm>
          <a:prstGeom prst="rect">
            <a:avLst/>
          </a:prstGeom>
          <a:solidFill>
            <a:srgbClr val="1A2B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217920" y="2468879"/>
            <a:ext cx="24688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 i="0">
                <a:solidFill>
                  <a:srgbClr val="FFFFFF"/>
                </a:solidFill>
                <a:latin typeface="Calibri"/>
              </a:rPr>
              <a:t>Bereavement Counselor</a:t>
            </a:r>
          </a:p>
        </p:txBody>
      </p:sp>
      <p:sp>
        <p:nvSpPr>
          <p:cNvPr id="23" name="Rectangle 22"/>
          <p:cNvSpPr/>
          <p:nvPr/>
        </p:nvSpPr>
        <p:spPr>
          <a:xfrm>
            <a:off x="9006840" y="2331720"/>
            <a:ext cx="2651760" cy="914400"/>
          </a:xfrm>
          <a:prstGeom prst="rect">
            <a:avLst/>
          </a:prstGeom>
          <a:solidFill>
            <a:srgbClr val="D4A0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9098280" y="2468879"/>
            <a:ext cx="24688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 i="0">
                <a:solidFill>
                  <a:srgbClr val="1A2B4A"/>
                </a:solidFill>
                <a:latin typeface="Calibri"/>
              </a:rPr>
              <a:t>You — the PCP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65760" y="4251960"/>
            <a:ext cx="11247120" cy="868680"/>
          </a:xfrm>
          <a:prstGeom prst="rect">
            <a:avLst/>
          </a:prstGeom>
          <a:solidFill>
            <a:srgbClr val="1A2B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502920" y="4361688"/>
            <a:ext cx="10972800" cy="6492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FFFFFF"/>
                </a:solidFill>
                <a:latin typeface="Calibri"/>
              </a:rPr>
              <a:t>Your role: quarterback, not solo player. You don't have to do all of this alone — that's what the team is for.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2F4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1A2B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64008" cy="960120"/>
          </a:xfrm>
          <a:prstGeom prst="rect">
            <a:avLst/>
          </a:prstGeom>
          <a:solidFill>
            <a:srgbClr val="D4A0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28600" y="73152"/>
            <a:ext cx="1170432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Calibri"/>
              </a:rPr>
              <a:t>Advance Care Planning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solidFill>
            <a:srgbClr val="1A7A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82880" y="6510528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  <a:latin typeface="Calibri"/>
              </a:rPr>
              <a:t>Section 4 — The Continuum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0" y="6510528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000" b="0" i="0">
                <a:solidFill>
                  <a:srgbClr val="FFFFFF"/>
                </a:solidFill>
                <a:latin typeface="Calibri"/>
              </a:rPr>
              <a:t>Dr. Michael Haas, MD  |  LAFP 2026  |  Hospice Demystified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1097280"/>
            <a:ext cx="1115568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 algn="l">
              <a:spcBef>
                <a:spcPts val="1000"/>
              </a:spcBef>
            </a:pPr>
            <a:r>
              <a:rPr sz="1700" b="1">
                <a:solidFill>
                  <a:srgbClr val="1A2B4A"/>
                </a:solidFill>
                <a:latin typeface="Calibri"/>
              </a:rPr>
              <a:t>POLST / MOLST</a:t>
            </a:r>
          </a:p>
          <a:p>
            <a:pPr algn="l">
              <a:spcBef>
                <a:spcPts val="300"/>
              </a:spcBef>
            </a:pPr>
            <a:r>
              <a:rPr sz="1600" b="0">
                <a:solidFill>
                  <a:srgbClr val="1A2B4A"/>
                </a:solidFill>
                <a:latin typeface="Calibri"/>
              </a:rPr>
              <a:t>Actionable medical orders — go with the patient across care settings</a:t>
            </a:r>
          </a:p>
          <a:p>
            <a:pPr algn="l">
              <a:spcBef>
                <a:spcPts val="1000"/>
              </a:spcBef>
            </a:pPr>
            <a:r>
              <a:rPr sz="1700" b="1">
                <a:solidFill>
                  <a:srgbClr val="1A2B4A"/>
                </a:solidFill>
                <a:latin typeface="Calibri"/>
              </a:rPr>
              <a:t>Advance Directives</a:t>
            </a:r>
          </a:p>
          <a:p>
            <a:pPr algn="l">
              <a:spcBef>
                <a:spcPts val="300"/>
              </a:spcBef>
            </a:pPr>
            <a:r>
              <a:rPr sz="1600" b="0">
                <a:solidFill>
                  <a:srgbClr val="1A2B4A"/>
                </a:solidFill>
                <a:latin typeface="Calibri"/>
              </a:rPr>
              <a:t>Legal documents specifying wishes — living will, DNR, healthcare directive</a:t>
            </a:r>
          </a:p>
          <a:p>
            <a:pPr algn="l">
              <a:spcBef>
                <a:spcPts val="1000"/>
              </a:spcBef>
            </a:pPr>
            <a:r>
              <a:rPr sz="1700" b="1">
                <a:solidFill>
                  <a:srgbClr val="1A2B4A"/>
                </a:solidFill>
                <a:latin typeface="Calibri"/>
              </a:rPr>
              <a:t>Surrogate Designation</a:t>
            </a:r>
          </a:p>
          <a:p>
            <a:pPr algn="l">
              <a:spcBef>
                <a:spcPts val="300"/>
              </a:spcBef>
            </a:pPr>
            <a:r>
              <a:rPr sz="1600" b="0">
                <a:solidFill>
                  <a:srgbClr val="1A2B4A"/>
                </a:solidFill>
                <a:latin typeface="Calibri"/>
              </a:rPr>
              <a:t>Who speaks if the patient cannot? Name them now, in writing.</a:t>
            </a:r>
          </a:p>
          <a:p>
            <a:pPr algn="l">
              <a:spcBef>
                <a:spcPts val="600"/>
              </a:spcBef>
            </a:pPr>
            <a:r>
              <a:rPr sz="1000" b="0">
                <a:solidFill>
                  <a:srgbClr val="1A2B4A"/>
                </a:solidFill>
                <a:latin typeface="Calibri"/>
              </a:rPr>
              <a:t/>
            </a:r>
          </a:p>
          <a:p>
            <a:pPr algn="l">
              <a:spcBef>
                <a:spcPts val="600"/>
              </a:spcBef>
            </a:pPr>
            <a:r>
              <a:rPr sz="1800" b="1">
                <a:solidFill>
                  <a:srgbClr val="1A7A7A"/>
                </a:solidFill>
                <a:latin typeface="Calibri"/>
              </a:rPr>
              <a:t>PEARL: The time to have this conversation is before the crisis, not during it.</a:t>
            </a:r>
          </a:p>
          <a:p>
            <a:pPr algn="l">
              <a:spcBef>
                <a:spcPts val="600"/>
              </a:spcBef>
            </a:pPr>
            <a:r>
              <a:rPr sz="800" b="0">
                <a:solidFill>
                  <a:srgbClr val="1A2B4A"/>
                </a:solidFill>
                <a:latin typeface="Calibri"/>
              </a:rPr>
              <a:t/>
            </a:r>
          </a:p>
          <a:p>
            <a:pPr algn="l">
              <a:spcBef>
                <a:spcPts val="600"/>
              </a:spcBef>
            </a:pPr>
            <a:r>
              <a:rPr sz="1600" b="0">
                <a:solidFill>
                  <a:srgbClr val="1A2B4A"/>
                </a:solidFill>
                <a:latin typeface="Calibri"/>
              </a:rPr>
              <a:t>Family physicians are uniquely positioned to do this work — over time, across visits, in the context of a trusted relationship that no hospitalist or specialist can replicate.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A2B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2834640"/>
            <a:ext cx="109728" cy="1188720"/>
          </a:xfrm>
          <a:prstGeom prst="rect">
            <a:avLst/>
          </a:prstGeom>
          <a:solidFill>
            <a:srgbClr val="D4A0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237744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D4A017"/>
                </a:solidFill>
                <a:latin typeface="Calibri"/>
              </a:rPr>
              <a:t>SECTION 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2834640"/>
            <a:ext cx="109728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000" b="1" i="0">
                <a:solidFill>
                  <a:srgbClr val="FFFFFF"/>
                </a:solidFill>
                <a:latin typeface="Calibri"/>
              </a:rPr>
              <a:t>Imminent Death: What to Expect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3977639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0" i="0">
                <a:solidFill>
                  <a:srgbClr val="B0C8E0"/>
                </a:solidFill>
                <a:latin typeface="Calibri"/>
              </a:rPr>
              <a:t>Objective 4: Clinical signs, comfort medications, family guidance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2F4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1A2B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64008" cy="960120"/>
          </a:xfrm>
          <a:prstGeom prst="rect">
            <a:avLst/>
          </a:prstGeom>
          <a:solidFill>
            <a:srgbClr val="D4A0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28600" y="73152"/>
            <a:ext cx="1170432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Calibri"/>
              </a:rPr>
              <a:t>Recognizing the Final Days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solidFill>
            <a:srgbClr val="1A7A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82880" y="6510528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  <a:latin typeface="Calibri"/>
              </a:rPr>
              <a:t>Section 5 — Imminent Death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0" y="6510528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000" b="0" i="0">
                <a:solidFill>
                  <a:srgbClr val="FFFFFF"/>
                </a:solidFill>
                <a:latin typeface="Calibri"/>
              </a:rPr>
              <a:t>Dr. Michael Haas, MD  |  LAFP 2026  |  Hospice Demystified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1097280"/>
            <a:ext cx="68580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 algn="l">
              <a:spcBef>
                <a:spcPts val="600"/>
              </a:spcBef>
            </a:pPr>
            <a:r>
              <a:rPr sz="1500" b="1">
                <a:solidFill>
                  <a:srgbClr val="1A7A7A"/>
                </a:solidFill>
                <a:latin typeface="Calibri"/>
              </a:rPr>
              <a:t>Clinical signs (hours to days):</a:t>
            </a:r>
          </a:p>
          <a:p>
            <a:pPr algn="l" indent="-228600" marL="228600">
              <a:spcBef>
                <a:spcPts val="500"/>
              </a:spcBef>
              <a:buChar char="•"/>
            </a:pPr>
            <a:r>
              <a:rPr sz="1500" b="0">
                <a:solidFill>
                  <a:srgbClr val="1A2B4A"/>
                </a:solidFill>
                <a:latin typeface="Calibri"/>
              </a:rPr>
              <a:t>Decreased or absent oral intake</a:t>
            </a:r>
          </a:p>
          <a:p>
            <a:pPr algn="l" indent="-228600" marL="228600">
              <a:spcBef>
                <a:spcPts val="500"/>
              </a:spcBef>
              <a:buChar char="•"/>
            </a:pPr>
            <a:r>
              <a:rPr sz="1500" b="0">
                <a:solidFill>
                  <a:srgbClr val="1A2B4A"/>
                </a:solidFill>
                <a:latin typeface="Calibri"/>
              </a:rPr>
              <a:t>Mottled, cool, or cyanotic extremities</a:t>
            </a:r>
          </a:p>
          <a:p>
            <a:pPr algn="l" indent="-228600" marL="228600">
              <a:spcBef>
                <a:spcPts val="500"/>
              </a:spcBef>
              <a:buChar char="•"/>
            </a:pPr>
            <a:r>
              <a:rPr sz="1500" b="0">
                <a:solidFill>
                  <a:srgbClr val="1A2B4A"/>
                </a:solidFill>
                <a:latin typeface="Calibri"/>
              </a:rPr>
              <a:t>Cheyne-Stokes breathing; pooled secretions ("death rattle")</a:t>
            </a:r>
          </a:p>
          <a:p>
            <a:pPr algn="l" indent="-228600" marL="228600">
              <a:spcBef>
                <a:spcPts val="500"/>
              </a:spcBef>
              <a:buChar char="•"/>
            </a:pPr>
            <a:r>
              <a:rPr sz="1500" b="0">
                <a:solidFill>
                  <a:srgbClr val="1A2B4A"/>
                </a:solidFill>
                <a:latin typeface="Calibri"/>
              </a:rPr>
              <a:t>Decreased urine output, dark urine</a:t>
            </a:r>
          </a:p>
          <a:p>
            <a:pPr algn="l" indent="-228600" marL="228600">
              <a:spcBef>
                <a:spcPts val="500"/>
              </a:spcBef>
              <a:buChar char="•"/>
            </a:pPr>
            <a:r>
              <a:rPr sz="1500" b="0">
                <a:solidFill>
                  <a:srgbClr val="1A2B4A"/>
                </a:solidFill>
                <a:latin typeface="Calibri"/>
              </a:rPr>
              <a:t>Decreased consciousness; eyes partially open</a:t>
            </a:r>
          </a:p>
        </p:txBody>
      </p:sp>
      <p:sp>
        <p:nvSpPr>
          <p:cNvPr id="10" name="Rectangle 9"/>
          <p:cNvSpPr/>
          <p:nvPr/>
        </p:nvSpPr>
        <p:spPr>
          <a:xfrm>
            <a:off x="7406640" y="1097280"/>
            <a:ext cx="4389120" cy="5029200"/>
          </a:xfrm>
          <a:prstGeom prst="rect">
            <a:avLst/>
          </a:prstGeom>
          <a:solidFill>
            <a:srgbClr val="1A2B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498079" y="1371600"/>
            <a:ext cx="420624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FFFFFF"/>
                </a:solidFill>
                <a:latin typeface="Calibri"/>
              </a:rPr>
              <a:t>"This is a normal
dying process.
This is
not suffering."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74320" y="6263640"/>
            <a:ext cx="10972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5A6A7A"/>
                </a:solidFill>
                <a:latin typeface="Calibri"/>
              </a:rPr>
              <a:t>Source: NICE Care of Dying Adults 2015 (NBK356005)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2F4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1A2B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64008" cy="960120"/>
          </a:xfrm>
          <a:prstGeom prst="rect">
            <a:avLst/>
          </a:prstGeom>
          <a:solidFill>
            <a:srgbClr val="D4A0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28600" y="73152"/>
            <a:ext cx="1170432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Calibri"/>
              </a:rPr>
              <a:t>Comfort Medications: Anticipatory Prescribing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solidFill>
            <a:srgbClr val="1A7A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82880" y="6510528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  <a:latin typeface="Calibri"/>
              </a:rPr>
              <a:t>Section 5 — Imminent Death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0" y="6510528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000" b="0" i="0">
                <a:solidFill>
                  <a:srgbClr val="FFFFFF"/>
                </a:solidFill>
                <a:latin typeface="Calibri"/>
              </a:rPr>
              <a:t>Dr. Michael Haas, MD  |  LAFP 2026  |  Hospice Demystified</a:t>
            </a:r>
          </a:p>
        </p:txBody>
      </p:sp>
      <p:sp>
        <p:nvSpPr>
          <p:cNvPr id="9" name="Rectangle 8"/>
          <p:cNvSpPr/>
          <p:nvPr/>
        </p:nvSpPr>
        <p:spPr>
          <a:xfrm>
            <a:off x="274320" y="1097280"/>
            <a:ext cx="11612880" cy="914400"/>
          </a:xfrm>
          <a:prstGeom prst="rect">
            <a:avLst/>
          </a:prstGeom>
          <a:solidFill>
            <a:srgbClr val="E8F0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274320" y="1097280"/>
            <a:ext cx="3474720" cy="914400"/>
          </a:xfrm>
          <a:prstGeom prst="rect">
            <a:avLst/>
          </a:prstGeom>
          <a:solidFill>
            <a:srgbClr val="1A2B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65760" y="1207007"/>
            <a:ext cx="3291840" cy="6949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Morphine / Oxycodone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886200" y="1207007"/>
            <a:ext cx="4023360" cy="6949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1A7A7A"/>
                </a:solidFill>
                <a:latin typeface="Calibri"/>
              </a:rPr>
              <a:t>Pain &amp; dyspnea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001000" y="1207007"/>
            <a:ext cx="3749039" cy="6949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5A6A7A"/>
                </a:solidFill>
                <a:latin typeface="Calibri"/>
              </a:rPr>
              <a:t>SL or SQ when oral route is lost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74320" y="2011680"/>
            <a:ext cx="11612880" cy="91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274320" y="2011680"/>
            <a:ext cx="3474720" cy="914400"/>
          </a:xfrm>
          <a:prstGeom prst="rect">
            <a:avLst/>
          </a:prstGeom>
          <a:solidFill>
            <a:srgbClr val="1A2B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365760" y="2121408"/>
            <a:ext cx="3291840" cy="6949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Lorazepam / Midazolam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886200" y="2121408"/>
            <a:ext cx="4023360" cy="6949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1A7A7A"/>
                </a:solidFill>
                <a:latin typeface="Calibri"/>
              </a:rPr>
              <a:t>Anxiety, terminal agitation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001000" y="2121408"/>
            <a:ext cx="3749039" cy="6949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5A6A7A"/>
                </a:solidFill>
                <a:latin typeface="Calibri"/>
              </a:rPr>
              <a:t>Titrate to comfort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74320" y="2926080"/>
            <a:ext cx="11612880" cy="914400"/>
          </a:xfrm>
          <a:prstGeom prst="rect">
            <a:avLst/>
          </a:prstGeom>
          <a:solidFill>
            <a:srgbClr val="E8F0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274320" y="2926080"/>
            <a:ext cx="3474720" cy="914400"/>
          </a:xfrm>
          <a:prstGeom prst="rect">
            <a:avLst/>
          </a:prstGeom>
          <a:solidFill>
            <a:srgbClr val="1A2B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365760" y="3035808"/>
            <a:ext cx="3291840" cy="6949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Haloperidol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886200" y="3035808"/>
            <a:ext cx="4023360" cy="6949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1A7A7A"/>
                </a:solidFill>
                <a:latin typeface="Calibri"/>
              </a:rPr>
              <a:t>Delirium, agitation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001000" y="3035808"/>
            <a:ext cx="3749039" cy="6949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5A6A7A"/>
                </a:solidFill>
                <a:latin typeface="Calibri"/>
              </a:rPr>
              <a:t>Low dose, reassess frequently</a:t>
            </a:r>
          </a:p>
        </p:txBody>
      </p:sp>
      <p:sp>
        <p:nvSpPr>
          <p:cNvPr id="24" name="Rectangle 23"/>
          <p:cNvSpPr/>
          <p:nvPr/>
        </p:nvSpPr>
        <p:spPr>
          <a:xfrm>
            <a:off x="274320" y="3840480"/>
            <a:ext cx="11612880" cy="91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274320" y="3840480"/>
            <a:ext cx="3474720" cy="914400"/>
          </a:xfrm>
          <a:prstGeom prst="rect">
            <a:avLst/>
          </a:prstGeom>
          <a:solidFill>
            <a:srgbClr val="1A2B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365760" y="3950208"/>
            <a:ext cx="3291840" cy="6949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Glycopyrrolate / Hyoscine (Scop.)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886200" y="3950208"/>
            <a:ext cx="4023360" cy="6949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1A7A7A"/>
                </a:solidFill>
                <a:latin typeface="Calibri"/>
              </a:rPr>
              <a:t>Secretions (death rattle)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001000" y="3950208"/>
            <a:ext cx="3749039" cy="6949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5A6A7A"/>
                </a:solidFill>
                <a:latin typeface="Calibri"/>
              </a:rPr>
              <a:t>Does not sedate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74320" y="4800600"/>
            <a:ext cx="1161288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 algn="l">
              <a:spcBef>
                <a:spcPts val="600"/>
              </a:spcBef>
            </a:pPr>
            <a:r>
              <a:rPr sz="1500" b="1">
                <a:solidFill>
                  <a:srgbClr val="1A2B4A"/>
                </a:solidFill>
                <a:latin typeface="Calibri"/>
              </a:rPr>
              <a:t>These medications treat suffering. When dosed appropriately for symptom management, they do not hasten death.</a:t>
            </a:r>
          </a:p>
          <a:p>
            <a:pPr algn="l">
              <a:spcBef>
                <a:spcPts val="400"/>
              </a:spcBef>
            </a:pPr>
            <a:r>
              <a:rPr sz="1300" b="0">
                <a:solidFill>
                  <a:srgbClr val="5A6A7A"/>
                </a:solidFill>
                <a:latin typeface="Calibri"/>
              </a:rPr>
              <a:t>Principle of double effect — well established in medical ethics and law.</a:t>
            </a:r>
          </a:p>
          <a:p>
            <a:pPr algn="l">
              <a:spcBef>
                <a:spcPts val="400"/>
              </a:spcBef>
            </a:pPr>
            <a:r>
              <a:rPr sz="1100" b="0">
                <a:solidFill>
                  <a:srgbClr val="5A6A7A"/>
                </a:solidFill>
                <a:latin typeface="Calibri"/>
              </a:rPr>
              <a:t>Source: NICE Care of Dying Adults 2015 (NCBI NBK356005)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2F4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1A2B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64008" cy="960120"/>
          </a:xfrm>
          <a:prstGeom prst="rect">
            <a:avLst/>
          </a:prstGeom>
          <a:solidFill>
            <a:srgbClr val="D4A0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28600" y="73152"/>
            <a:ext cx="1170432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Calibri"/>
              </a:rPr>
              <a:t>What to Tell the Family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solidFill>
            <a:srgbClr val="1A7A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82880" y="6510528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  <a:latin typeface="Calibri"/>
              </a:rPr>
              <a:t>Section 5 — Imminent Death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0" y="6510528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000" b="0" i="0">
                <a:solidFill>
                  <a:srgbClr val="FFFFFF"/>
                </a:solidFill>
                <a:latin typeface="Calibri"/>
              </a:rPr>
              <a:t>Dr. Michael Haas, MD  |  LAFP 2026  |  Hospice Demystified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1097280"/>
            <a:ext cx="1115568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 algn="l">
              <a:spcBef>
                <a:spcPts val="600"/>
              </a:spcBef>
            </a:pPr>
            <a:r>
              <a:rPr sz="1600" b="1">
                <a:solidFill>
                  <a:srgbClr val="1A7A7A"/>
                </a:solidFill>
                <a:latin typeface="Calibri"/>
              </a:rPr>
              <a:t>Prepare them — before the crisis, not during it.</a:t>
            </a:r>
          </a:p>
          <a:p>
            <a:pPr algn="l">
              <a:spcBef>
                <a:spcPts val="600"/>
              </a:spcBef>
            </a:pPr>
            <a:r>
              <a:rPr sz="800" b="0">
                <a:solidFill>
                  <a:srgbClr val="1A2B4A"/>
                </a:solidFill>
                <a:latin typeface="Calibri"/>
              </a:rPr>
              <a:t/>
            </a:r>
          </a:p>
          <a:p>
            <a:pPr algn="l">
              <a:spcBef>
                <a:spcPts val="800"/>
              </a:spcBef>
            </a:pPr>
            <a:r>
              <a:rPr sz="1500" b="1">
                <a:solidFill>
                  <a:srgbClr val="1A2B4A"/>
                </a:solidFill>
                <a:latin typeface="Calibri"/>
              </a:rPr>
              <a:t>What they'll see</a:t>
            </a:r>
          </a:p>
          <a:p>
            <a:pPr algn="l">
              <a:spcBef>
                <a:spcPts val="200"/>
              </a:spcBef>
            </a:pPr>
            <a:r>
              <a:rPr sz="1400" b="0">
                <a:solidFill>
                  <a:srgbClr val="1A2B4A"/>
                </a:solidFill>
                <a:latin typeface="Calibri"/>
              </a:rPr>
              <a:t>Describe the physical signs in plain language. Normalize each one. "This is the body's natural process."</a:t>
            </a:r>
          </a:p>
          <a:p>
            <a:pPr algn="l">
              <a:spcBef>
                <a:spcPts val="800"/>
              </a:spcBef>
            </a:pPr>
            <a:r>
              <a:rPr sz="1500" b="1">
                <a:solidFill>
                  <a:srgbClr val="1A2B4A"/>
                </a:solidFill>
                <a:latin typeface="Calibri"/>
              </a:rPr>
              <a:t>Hunger and thirst</a:t>
            </a:r>
          </a:p>
          <a:p>
            <a:pPr algn="l">
              <a:spcBef>
                <a:spcPts val="200"/>
              </a:spcBef>
            </a:pPr>
            <a:r>
              <a:rPr sz="1400" b="0">
                <a:solidFill>
                  <a:srgbClr val="1A2B4A"/>
                </a:solidFill>
                <a:latin typeface="Calibri"/>
              </a:rPr>
              <a:t>"The body's need for food and fluids decreases naturally. Forcing fluids at this stage can actually increase discomfort."</a:t>
            </a:r>
          </a:p>
          <a:p>
            <a:pPr algn="l">
              <a:spcBef>
                <a:spcPts val="800"/>
              </a:spcBef>
            </a:pPr>
            <a:r>
              <a:rPr sz="1500" b="1">
                <a:solidFill>
                  <a:srgbClr val="1A2B4A"/>
                </a:solidFill>
                <a:latin typeface="Calibri"/>
              </a:rPr>
              <a:t>Hearing</a:t>
            </a:r>
          </a:p>
          <a:p>
            <a:pPr algn="l">
              <a:spcBef>
                <a:spcPts val="200"/>
              </a:spcBef>
            </a:pPr>
            <a:r>
              <a:rPr sz="1400" b="0">
                <a:solidFill>
                  <a:srgbClr val="1A2B4A"/>
                </a:solidFill>
                <a:latin typeface="Calibri"/>
              </a:rPr>
              <a:t>Believed to be the last sense to go. Encourage family to keep talking, to say what needs to be said.</a:t>
            </a:r>
          </a:p>
          <a:p>
            <a:pPr algn="l">
              <a:spcBef>
                <a:spcPts val="800"/>
              </a:spcBef>
            </a:pPr>
            <a:r>
              <a:rPr sz="1500" b="1">
                <a:solidFill>
                  <a:srgbClr val="1A2B4A"/>
                </a:solidFill>
                <a:latin typeface="Calibri"/>
              </a:rPr>
              <a:t>Saying goodbye</a:t>
            </a:r>
          </a:p>
          <a:p>
            <a:pPr algn="l">
              <a:spcBef>
                <a:spcPts val="200"/>
              </a:spcBef>
            </a:pPr>
            <a:r>
              <a:rPr sz="1400" b="0">
                <a:solidFill>
                  <a:srgbClr val="1A2B4A"/>
                </a:solidFill>
                <a:latin typeface="Calibri"/>
              </a:rPr>
              <a:t>It's okay to say goodbye. It's okay to give permission. Some patients seem to wait for it.</a:t>
            </a:r>
          </a:p>
          <a:p>
            <a:pPr algn="l">
              <a:spcBef>
                <a:spcPts val="800"/>
              </a:spcBef>
            </a:pPr>
            <a:r>
              <a:rPr sz="1500" b="1">
                <a:solidFill>
                  <a:srgbClr val="1A2B4A"/>
                </a:solidFill>
                <a:latin typeface="Calibri"/>
              </a:rPr>
              <a:t>After death</a:t>
            </a:r>
          </a:p>
          <a:p>
            <a:pPr algn="l">
              <a:spcBef>
                <a:spcPts val="200"/>
              </a:spcBef>
            </a:pPr>
            <a:r>
              <a:rPr sz="1400" b="0">
                <a:solidFill>
                  <a:srgbClr val="1A2B4A"/>
                </a:solidFill>
                <a:latin typeface="Calibri"/>
              </a:rPr>
              <a:t>Call hospice first — not 911. The hospice nurse will come, pronounce, and guide next steps.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2F4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1A2B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64008" cy="960120"/>
          </a:xfrm>
          <a:prstGeom prst="rect">
            <a:avLst/>
          </a:prstGeom>
          <a:solidFill>
            <a:srgbClr val="D4A0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28600" y="73152"/>
            <a:ext cx="1170432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Calibri"/>
              </a:rPr>
              <a:t>Bereavement Care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solidFill>
            <a:srgbClr val="1A7A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82880" y="6510528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  <a:latin typeface="Calibri"/>
              </a:rPr>
              <a:t>Section 5 — Imminent Death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0" y="6510528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000" b="0" i="0">
                <a:solidFill>
                  <a:srgbClr val="FFFFFF"/>
                </a:solidFill>
                <a:latin typeface="Calibri"/>
              </a:rPr>
              <a:t>Dr. Michael Haas, MD  |  LAFP 2026  |  Hospice Demystified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1097280"/>
            <a:ext cx="1115568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 algn="l">
              <a:spcBef>
                <a:spcPts val="600"/>
              </a:spcBef>
            </a:pPr>
            <a:r>
              <a:rPr sz="1700" b="1">
                <a:solidFill>
                  <a:srgbClr val="1A2B4A"/>
                </a:solidFill>
                <a:latin typeface="Calibri"/>
              </a:rPr>
              <a:t>Medicare requires hospice to provide bereavement services for a minimum of 13 months following the patient's death.</a:t>
            </a:r>
          </a:p>
          <a:p>
            <a:pPr algn="l">
              <a:spcBef>
                <a:spcPts val="300"/>
              </a:spcBef>
            </a:pPr>
            <a:r>
              <a:rPr sz="1300" b="0">
                <a:solidFill>
                  <a:srgbClr val="5A6A7A"/>
                </a:solidFill>
                <a:latin typeface="Calibri"/>
              </a:rPr>
              <a:t>(42 CFR 418.88)</a:t>
            </a:r>
          </a:p>
          <a:p>
            <a:pPr algn="l">
              <a:spcBef>
                <a:spcPts val="600"/>
              </a:spcBef>
            </a:pPr>
            <a:r>
              <a:rPr sz="1000" b="0">
                <a:solidFill>
                  <a:srgbClr val="1A2B4A"/>
                </a:solidFill>
                <a:latin typeface="Calibri"/>
              </a:rPr>
              <a:t/>
            </a:r>
          </a:p>
          <a:p>
            <a:pPr algn="l">
              <a:spcBef>
                <a:spcPts val="600"/>
              </a:spcBef>
            </a:pPr>
            <a:r>
              <a:rPr sz="1500" b="1">
                <a:solidFill>
                  <a:srgbClr val="1A7A7A"/>
                </a:solidFill>
                <a:latin typeface="Calibri"/>
              </a:rPr>
              <a:t>This includes:</a:t>
            </a:r>
          </a:p>
          <a:p>
            <a:pPr algn="l" indent="-228600" marL="228600">
              <a:spcBef>
                <a:spcPts val="400"/>
              </a:spcBef>
              <a:buChar char="•"/>
            </a:pPr>
            <a:r>
              <a:rPr sz="1500" b="0">
                <a:solidFill>
                  <a:srgbClr val="1A2B4A"/>
                </a:solidFill>
                <a:latin typeface="Calibri"/>
              </a:rPr>
              <a:t>Phone calls and home visits from the social worker and chaplain</a:t>
            </a:r>
          </a:p>
          <a:p>
            <a:pPr algn="l" indent="-228600" marL="228600">
              <a:spcBef>
                <a:spcPts val="400"/>
              </a:spcBef>
              <a:buChar char="•"/>
            </a:pPr>
            <a:r>
              <a:rPr sz="1500" b="0">
                <a:solidFill>
                  <a:srgbClr val="1A2B4A"/>
                </a:solidFill>
                <a:latin typeface="Calibri"/>
              </a:rPr>
              <a:t>Support groups</a:t>
            </a:r>
          </a:p>
          <a:p>
            <a:pPr algn="l" indent="-228600" marL="228600">
              <a:spcBef>
                <a:spcPts val="400"/>
              </a:spcBef>
              <a:buChar char="•"/>
            </a:pPr>
            <a:r>
              <a:rPr sz="1500" b="0">
                <a:solidFill>
                  <a:srgbClr val="1A2B4A"/>
                </a:solidFill>
                <a:latin typeface="Calibri"/>
              </a:rPr>
              <a:t>Referrals for complicated grief</a:t>
            </a:r>
          </a:p>
          <a:p>
            <a:pPr algn="l">
              <a:spcBef>
                <a:spcPts val="600"/>
              </a:spcBef>
            </a:pPr>
            <a:r>
              <a:rPr sz="1000" b="0">
                <a:solidFill>
                  <a:srgbClr val="1A2B4A"/>
                </a:solidFill>
                <a:latin typeface="Calibri"/>
              </a:rPr>
              <a:t/>
            </a:r>
          </a:p>
          <a:p>
            <a:pPr algn="l">
              <a:spcBef>
                <a:spcPts val="600"/>
              </a:spcBef>
            </a:pPr>
            <a:r>
              <a:rPr sz="1600" b="0">
                <a:solidFill>
                  <a:srgbClr val="1A2B4A"/>
                </a:solidFill>
                <a:latin typeface="Calibri"/>
              </a:rPr>
              <a:t>Complicated grief is real — watch for it at follow-up visits with surviving family members.</a:t>
            </a:r>
          </a:p>
          <a:p>
            <a:pPr algn="l">
              <a:spcBef>
                <a:spcPts val="600"/>
              </a:spcBef>
            </a:pPr>
            <a:r>
              <a:rPr sz="800" b="0">
                <a:solidFill>
                  <a:srgbClr val="1A2B4A"/>
                </a:solidFill>
                <a:latin typeface="Calibri"/>
              </a:rPr>
              <a:t/>
            </a:r>
          </a:p>
        </p:txBody>
      </p:sp>
      <p:sp>
        <p:nvSpPr>
          <p:cNvPr id="10" name="Rectangle 9"/>
          <p:cNvSpPr/>
          <p:nvPr/>
        </p:nvSpPr>
        <p:spPr>
          <a:xfrm>
            <a:off x="365760" y="5349240"/>
            <a:ext cx="11247120" cy="822960"/>
          </a:xfrm>
          <a:prstGeom prst="rect">
            <a:avLst/>
          </a:prstGeom>
          <a:solidFill>
            <a:srgbClr val="D4A0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02920" y="5458968"/>
            <a:ext cx="10972800" cy="6035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1A2B4A"/>
                </a:solidFill>
                <a:latin typeface="Calibri"/>
              </a:rPr>
              <a:t>"Your job doesn't end when the patient dies. The family is still your patient."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A2B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2834640"/>
            <a:ext cx="109728" cy="1188720"/>
          </a:xfrm>
          <a:prstGeom prst="rect">
            <a:avLst/>
          </a:prstGeom>
          <a:solidFill>
            <a:srgbClr val="D4A0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237744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D4A017"/>
                </a:solidFill>
                <a:latin typeface="Calibri"/>
              </a:rPr>
              <a:t>SECTION 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2834640"/>
            <a:ext cx="109728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000" b="1" i="0">
                <a:solidFill>
                  <a:srgbClr val="FFFFFF"/>
                </a:solidFill>
                <a:latin typeface="Calibri"/>
              </a:rPr>
              <a:t>How Hospice Actually Works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3977639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0" i="0">
                <a:solidFill>
                  <a:srgbClr val="B0C8E0"/>
                </a:solidFill>
                <a:latin typeface="Calibri"/>
              </a:rPr>
              <a:t>Objective 5: The benefit structure, coverage, and your role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2F4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1A2B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64008" cy="960120"/>
          </a:xfrm>
          <a:prstGeom prst="rect">
            <a:avLst/>
          </a:prstGeom>
          <a:solidFill>
            <a:srgbClr val="D4A0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28600" y="73152"/>
            <a:ext cx="1170432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Calibri"/>
              </a:rPr>
              <a:t>The Four Levels of Medicare Hospice Care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solidFill>
            <a:srgbClr val="1A7A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82880" y="6510528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  <a:latin typeface="Calibri"/>
              </a:rPr>
              <a:t>Section 6 — How Hospice Works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0" y="6510528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000" b="0" i="0">
                <a:solidFill>
                  <a:srgbClr val="FFFFFF"/>
                </a:solidFill>
                <a:latin typeface="Calibri"/>
              </a:rPr>
              <a:t>Dr. Michael Haas, MD  |  LAFP 2026  |  Hospice Demystified</a:t>
            </a:r>
          </a:p>
        </p:txBody>
      </p:sp>
      <p:sp>
        <p:nvSpPr>
          <p:cNvPr id="9" name="Rectangle 8"/>
          <p:cNvSpPr/>
          <p:nvPr/>
        </p:nvSpPr>
        <p:spPr>
          <a:xfrm>
            <a:off x="274320" y="1097280"/>
            <a:ext cx="11612880" cy="1188720"/>
          </a:xfrm>
          <a:prstGeom prst="rect">
            <a:avLst/>
          </a:prstGeom>
          <a:solidFill>
            <a:srgbClr val="EEF3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274320" y="1097280"/>
            <a:ext cx="109728" cy="1188720"/>
          </a:xfrm>
          <a:prstGeom prst="rect">
            <a:avLst/>
          </a:prstGeom>
          <a:solidFill>
            <a:srgbClr val="1A7A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02920" y="1170432"/>
            <a:ext cx="109728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1A7A7A"/>
                </a:solidFill>
                <a:latin typeface="Calibri"/>
              </a:rPr>
              <a:t>1. Routine Home Care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02920" y="1572768"/>
            <a:ext cx="10972800" cy="6217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1A2B4A"/>
                </a:solidFill>
                <a:latin typeface="Calibri"/>
              </a:rPr>
              <a:t>Standard level. IDT visits, medications, and equipment delivered to the home. Most patients are here.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74320" y="2359152"/>
            <a:ext cx="11612880" cy="1188720"/>
          </a:xfrm>
          <a:prstGeom prst="rect">
            <a:avLst/>
          </a:prstGeom>
          <a:solidFill>
            <a:srgbClr val="EEF3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274320" y="2359152"/>
            <a:ext cx="109728" cy="1188720"/>
          </a:xfrm>
          <a:prstGeom prst="rect">
            <a:avLst/>
          </a:prstGeom>
          <a:solidFill>
            <a:srgbClr val="1A2B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02920" y="2432304"/>
            <a:ext cx="109728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1A2B4A"/>
                </a:solidFill>
                <a:latin typeface="Calibri"/>
              </a:rPr>
              <a:t>2. Continuous Home Care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02920" y="2834640"/>
            <a:ext cx="10972800" cy="6217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1A2B4A"/>
                </a:solidFill>
                <a:latin typeface="Calibri"/>
              </a:rPr>
              <a:t>Crisis management. Continuous nursing care at home during a brief acute crisis (minimum 8 hrs/day, primarily nursing).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74320" y="3621024"/>
            <a:ext cx="11612880" cy="1188720"/>
          </a:xfrm>
          <a:prstGeom prst="rect">
            <a:avLst/>
          </a:prstGeom>
          <a:solidFill>
            <a:srgbClr val="EEF3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274320" y="3621024"/>
            <a:ext cx="109728" cy="1188720"/>
          </a:xfrm>
          <a:prstGeom prst="rect">
            <a:avLst/>
          </a:prstGeom>
          <a:solidFill>
            <a:srgbClr val="1A7A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02920" y="3694176"/>
            <a:ext cx="109728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1A7A7A"/>
                </a:solidFill>
                <a:latin typeface="Calibri"/>
              </a:rPr>
              <a:t>3. General Inpatient Care (GIP)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02920" y="4096512"/>
            <a:ext cx="10972800" cy="6217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1A2B4A"/>
                </a:solidFill>
                <a:latin typeface="Calibri"/>
              </a:rPr>
              <a:t>For acute symptoms that cannot be managed at home. Short-term stay in a Medicare-approved facility.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74320" y="4882896"/>
            <a:ext cx="11612880" cy="1188720"/>
          </a:xfrm>
          <a:prstGeom prst="rect">
            <a:avLst/>
          </a:prstGeom>
          <a:solidFill>
            <a:srgbClr val="EEF3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274320" y="4882896"/>
            <a:ext cx="109728" cy="1188720"/>
          </a:xfrm>
          <a:prstGeom prst="rect">
            <a:avLst/>
          </a:prstGeom>
          <a:solidFill>
            <a:srgbClr val="1A2B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502920" y="4956048"/>
            <a:ext cx="109728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1A2B4A"/>
                </a:solidFill>
                <a:latin typeface="Calibri"/>
              </a:rPr>
              <a:t>4. Respite Care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02920" y="5358383"/>
            <a:ext cx="10972800" cy="6217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1A2B4A"/>
                </a:solidFill>
                <a:latin typeface="Calibri"/>
              </a:rPr>
              <a:t>Up to 5 consecutive days inpatient. Gives the caregiver a break — a legitimate, covered benefit.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74320" y="6263640"/>
            <a:ext cx="10972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5A6A7A"/>
                </a:solidFill>
                <a:latin typeface="Calibri"/>
              </a:rPr>
              <a:t>Source: CMS Medicare Benefit Policy Manual, Ch. 9  |  42 CFR 418.108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2F4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1A2B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64008" cy="960120"/>
          </a:xfrm>
          <a:prstGeom prst="rect">
            <a:avLst/>
          </a:prstGeom>
          <a:solidFill>
            <a:srgbClr val="D4A0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28600" y="73152"/>
            <a:ext cx="1170432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Calibri"/>
              </a:rPr>
              <a:t>The Utilization Problem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solidFill>
            <a:srgbClr val="1A7A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82880" y="6510528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  <a:latin typeface="Calibri"/>
              </a:rPr>
              <a:t>Section 1 — The Problem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0" y="6510528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000" b="0" i="0">
                <a:solidFill>
                  <a:srgbClr val="FFFFFF"/>
                </a:solidFill>
                <a:latin typeface="Calibri"/>
              </a:rPr>
              <a:t>Dr. Michael Haas, MD  |  LAFP 2026  |  Hospice Demystified</a:t>
            </a:r>
          </a:p>
        </p:txBody>
      </p:sp>
      <p:sp>
        <p:nvSpPr>
          <p:cNvPr id="9" name="Rectangle 8"/>
          <p:cNvSpPr/>
          <p:nvPr/>
        </p:nvSpPr>
        <p:spPr>
          <a:xfrm>
            <a:off x="365760" y="1097280"/>
            <a:ext cx="3291840" cy="1554480"/>
          </a:xfrm>
          <a:prstGeom prst="rect">
            <a:avLst/>
          </a:prstGeom>
          <a:solidFill>
            <a:srgbClr val="1A2B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57200" y="1143000"/>
            <a:ext cx="310896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400" b="1" i="0">
                <a:solidFill>
                  <a:srgbClr val="D4A017"/>
                </a:solidFill>
                <a:latin typeface="Calibri"/>
              </a:rPr>
              <a:t>~52%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2011680"/>
            <a:ext cx="310896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0">
                <a:solidFill>
                  <a:srgbClr val="FFFFFF"/>
                </a:solidFill>
                <a:latin typeface="Calibri"/>
              </a:rPr>
              <a:t>of Medicare decedents
used hospice in 2023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931920" y="1097280"/>
            <a:ext cx="3291840" cy="1554480"/>
          </a:xfrm>
          <a:prstGeom prst="rect">
            <a:avLst/>
          </a:prstGeom>
          <a:solidFill>
            <a:srgbClr val="1A2B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023359" y="1143000"/>
            <a:ext cx="310896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400" b="1" i="0">
                <a:solidFill>
                  <a:srgbClr val="D4A017"/>
                </a:solidFill>
                <a:latin typeface="Calibri"/>
              </a:rPr>
              <a:t>18 days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023359" y="2011680"/>
            <a:ext cx="310896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0">
                <a:solidFill>
                  <a:srgbClr val="FFFFFF"/>
                </a:solidFill>
                <a:latin typeface="Calibri"/>
              </a:rPr>
              <a:t>median length
of hospice stay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498079" y="1097280"/>
            <a:ext cx="3291840" cy="1554480"/>
          </a:xfrm>
          <a:prstGeom prst="rect">
            <a:avLst/>
          </a:prstGeom>
          <a:solidFill>
            <a:srgbClr val="1A2B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589519" y="1143000"/>
            <a:ext cx="310896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400" b="1" i="0">
                <a:solidFill>
                  <a:srgbClr val="D4A017"/>
                </a:solidFill>
                <a:latin typeface="Calibri"/>
              </a:rPr>
              <a:t>~15%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589519" y="2011680"/>
            <a:ext cx="310896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0">
                <a:solidFill>
                  <a:srgbClr val="FFFFFF"/>
                </a:solidFill>
                <a:latin typeface="Calibri"/>
              </a:rPr>
              <a:t>die within 7 days
of enrollment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65760" y="2880360"/>
            <a:ext cx="11155680" cy="2377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 algn="l">
              <a:spcBef>
                <a:spcPts val="800"/>
              </a:spcBef>
            </a:pPr>
            <a:r>
              <a:rPr sz="1800" b="1">
                <a:solidFill>
                  <a:srgbClr val="1A2B4A"/>
                </a:solidFill>
                <a:latin typeface="Calibri"/>
              </a:rPr>
              <a:t>The gap: patients who could benefit for months are only getting days.</a:t>
            </a:r>
          </a:p>
          <a:p>
            <a:pPr algn="l">
              <a:spcBef>
                <a:spcPts val="600"/>
              </a:spcBef>
            </a:pPr>
            <a:r>
              <a:rPr sz="1600" b="0">
                <a:solidFill>
                  <a:srgbClr val="5A6A7A"/>
                </a:solidFill>
                <a:latin typeface="Calibri"/>
              </a:rPr>
              <a:t>The distribution is heavily right-skewed — the median hides late enrollment.</a:t>
            </a:r>
          </a:p>
          <a:p>
            <a:pPr algn="l">
              <a:spcBef>
                <a:spcPts val="600"/>
              </a:spcBef>
            </a:pPr>
            <a:r>
              <a:rPr sz="800" b="0">
                <a:solidFill>
                  <a:srgbClr val="1A2B4A"/>
                </a:solidFill>
                <a:latin typeface="Calibri"/>
              </a:rPr>
              <a:t/>
            </a:r>
          </a:p>
          <a:p>
            <a:pPr algn="l">
              <a:spcBef>
                <a:spcPts val="600"/>
              </a:spcBef>
            </a:pPr>
            <a:r>
              <a:rPr sz="1100" b="0">
                <a:solidFill>
                  <a:srgbClr val="5A6A7A"/>
                </a:solidFill>
                <a:latin typeface="Calibri"/>
              </a:rPr>
              <a:t>Sources: MedPAC March 2025 Report to Congress, Ch. 9  |  NHPCO Facts &amp; Figures 2024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2F4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1A2B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64008" cy="960120"/>
          </a:xfrm>
          <a:prstGeom prst="rect">
            <a:avLst/>
          </a:prstGeom>
          <a:solidFill>
            <a:srgbClr val="D4A0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28600" y="73152"/>
            <a:ext cx="1170432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Calibri"/>
              </a:rPr>
              <a:t>What's Covered Under the Hospice Benefit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solidFill>
            <a:srgbClr val="1A7A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82880" y="6510528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  <a:latin typeface="Calibri"/>
              </a:rPr>
              <a:t>Section 6 — How Hospice Works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0" y="6510528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000" b="0" i="0">
                <a:solidFill>
                  <a:srgbClr val="FFFFFF"/>
                </a:solidFill>
                <a:latin typeface="Calibri"/>
              </a:rPr>
              <a:t>Dr. Michael Haas, MD  |  LAFP 2026  |  Hospice Demystified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5760" y="1097280"/>
            <a:ext cx="73152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 algn="l">
              <a:spcBef>
                <a:spcPts val="600"/>
              </a:spcBef>
            </a:pPr>
            <a:r>
              <a:rPr sz="1400" b="1">
                <a:solidFill>
                  <a:srgbClr val="1A7A7A"/>
                </a:solidFill>
                <a:latin typeface="Calibri"/>
              </a:rPr>
              <a:t>COVERED:</a:t>
            </a:r>
          </a:p>
          <a:p>
            <a:pPr algn="l" indent="-228600" marL="228600">
              <a:spcBef>
                <a:spcPts val="500"/>
              </a:spcBef>
              <a:buChar char="•"/>
            </a:pPr>
            <a:r>
              <a:rPr sz="1400" b="0">
                <a:solidFill>
                  <a:srgbClr val="1A2B4A"/>
                </a:solidFill>
                <a:latin typeface="Calibri"/>
              </a:rPr>
              <a:t>Nursing visits (RN + LPN)</a:t>
            </a:r>
          </a:p>
          <a:p>
            <a:pPr algn="l" indent="-228600" marL="228600">
              <a:spcBef>
                <a:spcPts val="500"/>
              </a:spcBef>
              <a:buChar char="•"/>
            </a:pPr>
            <a:r>
              <a:rPr sz="1400" b="0">
                <a:solidFill>
                  <a:srgbClr val="1A2B4A"/>
                </a:solidFill>
                <a:latin typeface="Calibri"/>
              </a:rPr>
              <a:t>Physician services (hospice medical director)</a:t>
            </a:r>
          </a:p>
          <a:p>
            <a:pPr algn="l" indent="-228600" marL="228600">
              <a:spcBef>
                <a:spcPts val="500"/>
              </a:spcBef>
              <a:buChar char="•"/>
            </a:pPr>
            <a:r>
              <a:rPr sz="1400" b="0">
                <a:solidFill>
                  <a:srgbClr val="1A2B4A"/>
                </a:solidFill>
                <a:latin typeface="Calibri"/>
              </a:rPr>
              <a:t>Social work, chaplaincy, volunteer services</a:t>
            </a:r>
          </a:p>
          <a:p>
            <a:pPr algn="l" indent="-228600" marL="228600">
              <a:spcBef>
                <a:spcPts val="500"/>
              </a:spcBef>
              <a:buChar char="•"/>
            </a:pPr>
            <a:r>
              <a:rPr sz="1400" b="0">
                <a:solidFill>
                  <a:srgbClr val="1A2B4A"/>
                </a:solidFill>
                <a:latin typeface="Calibri"/>
              </a:rPr>
              <a:t>Home health aide (personal care)</a:t>
            </a:r>
          </a:p>
          <a:p>
            <a:pPr algn="l" indent="-228600" marL="228600">
              <a:spcBef>
                <a:spcPts val="500"/>
              </a:spcBef>
              <a:buChar char="•"/>
            </a:pPr>
            <a:r>
              <a:rPr sz="1400" b="0">
                <a:solidFill>
                  <a:srgbClr val="1A2B4A"/>
                </a:solidFill>
                <a:latin typeface="Calibri"/>
              </a:rPr>
              <a:t>Medications for the terminal diagnosis — 5% coinsurance, capped at $5/Rx (home care); $0 during inpatient care</a:t>
            </a:r>
          </a:p>
          <a:p>
            <a:pPr algn="l" indent="-228600" marL="228600">
              <a:spcBef>
                <a:spcPts val="500"/>
              </a:spcBef>
              <a:buChar char="•"/>
            </a:pPr>
            <a:r>
              <a:rPr sz="1400" b="0">
                <a:solidFill>
                  <a:srgbClr val="1A2B4A"/>
                </a:solidFill>
                <a:latin typeface="Calibri"/>
              </a:rPr>
              <a:t>Durable medical equipment: hospital bed, wheelchair, commode, O₂</a:t>
            </a:r>
          </a:p>
          <a:p>
            <a:pPr algn="l" indent="-228600" marL="228600">
              <a:spcBef>
                <a:spcPts val="500"/>
              </a:spcBef>
              <a:buChar char="•"/>
            </a:pPr>
            <a:r>
              <a:rPr sz="1400" b="0">
                <a:solidFill>
                  <a:srgbClr val="1A2B4A"/>
                </a:solidFill>
                <a:latin typeface="Calibri"/>
              </a:rPr>
              <a:t>Bereavement counseling (13 months)</a:t>
            </a:r>
          </a:p>
        </p:txBody>
      </p:sp>
      <p:sp>
        <p:nvSpPr>
          <p:cNvPr id="10" name="Rectangle 9"/>
          <p:cNvSpPr/>
          <p:nvPr/>
        </p:nvSpPr>
        <p:spPr>
          <a:xfrm>
            <a:off x="7955279" y="1097280"/>
            <a:ext cx="3931920" cy="2377440"/>
          </a:xfrm>
          <a:prstGeom prst="rect">
            <a:avLst/>
          </a:prstGeom>
          <a:solidFill>
            <a:srgbClr val="FFEE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092440" y="1188720"/>
            <a:ext cx="36576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1A2B4A"/>
                </a:solidFill>
                <a:latin typeface="Calibri"/>
              </a:rPr>
              <a:t>NOT covered: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092440" y="1627632"/>
            <a:ext cx="3657600" cy="1737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1A2B4A"/>
                </a:solidFill>
                <a:latin typeface="Calibri"/>
              </a:rPr>
              <a:t>Treatments aimed at curing the terminal illness.
Non-terminal conditions are still covered by Medicare Part A/B.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2F4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1A2B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64008" cy="960120"/>
          </a:xfrm>
          <a:prstGeom prst="rect">
            <a:avLst/>
          </a:prstGeom>
          <a:solidFill>
            <a:srgbClr val="D4A0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28600" y="73152"/>
            <a:ext cx="1170432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Calibri"/>
              </a:rPr>
              <a:t>How to Refer: Step by Step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solidFill>
            <a:srgbClr val="1A7A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82880" y="6510528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  <a:latin typeface="Calibri"/>
              </a:rPr>
              <a:t>Section 6 — How Hospice Works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0" y="6510528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000" b="0" i="0">
                <a:solidFill>
                  <a:srgbClr val="FFFFFF"/>
                </a:solidFill>
                <a:latin typeface="Calibri"/>
              </a:rPr>
              <a:t>Dr. Michael Haas, MD  |  LAFP 2026  |  Hospice Demystified</a:t>
            </a:r>
          </a:p>
        </p:txBody>
      </p:sp>
      <p:sp>
        <p:nvSpPr>
          <p:cNvPr id="9" name="Rectangle 8"/>
          <p:cNvSpPr/>
          <p:nvPr/>
        </p:nvSpPr>
        <p:spPr>
          <a:xfrm>
            <a:off x="274320" y="1188720"/>
            <a:ext cx="2103120" cy="3474720"/>
          </a:xfrm>
          <a:prstGeom prst="rect">
            <a:avLst/>
          </a:prstGeom>
          <a:solidFill>
            <a:srgbClr val="1A2B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65760" y="1234440"/>
            <a:ext cx="19202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1" i="0">
                <a:solidFill>
                  <a:srgbClr val="D4A017"/>
                </a:solidFill>
                <a:latin typeface="Calibri"/>
              </a:rPr>
              <a:t>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2011680"/>
            <a:ext cx="19202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Calibri"/>
              </a:rPr>
              <a:t>Identify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65760" y="2542032"/>
            <a:ext cx="192024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C0D8E8"/>
                </a:solidFill>
                <a:latin typeface="Calibri"/>
              </a:rPr>
              <a:t>Apply the Surprise Question + eligibility criteria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560320" y="1188720"/>
            <a:ext cx="2103120" cy="3474720"/>
          </a:xfrm>
          <a:prstGeom prst="rect">
            <a:avLst/>
          </a:prstGeom>
          <a:solidFill>
            <a:srgbClr val="1A2B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2651760" y="1234440"/>
            <a:ext cx="19202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1" i="0">
                <a:solidFill>
                  <a:srgbClr val="D4A017"/>
                </a:solidFill>
                <a:latin typeface="Calibri"/>
              </a:rPr>
              <a:t>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651760" y="2011680"/>
            <a:ext cx="19202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Calibri"/>
              </a:rPr>
              <a:t>Converse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651760" y="2542032"/>
            <a:ext cx="192024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C0D8E8"/>
                </a:solidFill>
                <a:latin typeface="Calibri"/>
              </a:rPr>
              <a:t>Have the goals-of-care conversation (REMAP)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846320" y="1188720"/>
            <a:ext cx="2103120" cy="3474720"/>
          </a:xfrm>
          <a:prstGeom prst="rect">
            <a:avLst/>
          </a:prstGeom>
          <a:solidFill>
            <a:srgbClr val="1A2B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4937759" y="1234440"/>
            <a:ext cx="19202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1" i="0">
                <a:solidFill>
                  <a:srgbClr val="D4A017"/>
                </a:solidFill>
                <a:latin typeface="Calibri"/>
              </a:rPr>
              <a:t>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937759" y="2011680"/>
            <a:ext cx="19202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Calibri"/>
              </a:rPr>
              <a:t>Contact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937759" y="2542032"/>
            <a:ext cx="192024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C0D8E8"/>
                </a:solidFill>
                <a:latin typeface="Calibri"/>
              </a:rPr>
              <a:t>Call your local hospice agency — they conduct the intake assessment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132320" y="1188720"/>
            <a:ext cx="2103120" cy="3474720"/>
          </a:xfrm>
          <a:prstGeom prst="rect">
            <a:avLst/>
          </a:prstGeom>
          <a:solidFill>
            <a:srgbClr val="1A2B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7223759" y="1234440"/>
            <a:ext cx="19202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1" i="0">
                <a:solidFill>
                  <a:srgbClr val="D4A017"/>
                </a:solidFill>
                <a:latin typeface="Calibri"/>
              </a:rPr>
              <a:t>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223759" y="2011680"/>
            <a:ext cx="19202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Calibri"/>
              </a:rPr>
              <a:t>Certify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223759" y="2542032"/>
            <a:ext cx="192024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C0D8E8"/>
                </a:solidFill>
                <a:latin typeface="Calibri"/>
              </a:rPr>
              <a:t>Sign the certification of terminal illness — you do not need to be the hospice physician</a:t>
            </a:r>
          </a:p>
        </p:txBody>
      </p:sp>
      <p:sp>
        <p:nvSpPr>
          <p:cNvPr id="25" name="Rectangle 24"/>
          <p:cNvSpPr/>
          <p:nvPr/>
        </p:nvSpPr>
        <p:spPr>
          <a:xfrm>
            <a:off x="9418320" y="1188720"/>
            <a:ext cx="2103120" cy="3474720"/>
          </a:xfrm>
          <a:prstGeom prst="rect">
            <a:avLst/>
          </a:prstGeom>
          <a:solidFill>
            <a:srgbClr val="1A2B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9509760" y="1234440"/>
            <a:ext cx="19202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1" i="0">
                <a:solidFill>
                  <a:srgbClr val="D4A017"/>
                </a:solidFill>
                <a:latin typeface="Calibri"/>
              </a:rPr>
              <a:t>5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509760" y="2011680"/>
            <a:ext cx="19202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Calibri"/>
              </a:rPr>
              <a:t>Stay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509760" y="2542032"/>
            <a:ext cx="192024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C0D8E8"/>
                </a:solidFill>
                <a:latin typeface="Calibri"/>
              </a:rPr>
              <a:t>Remain involved as attending physician if you choose — hospice supports, not replaces, you</a:t>
            </a:r>
          </a:p>
        </p:txBody>
      </p:sp>
      <p:sp>
        <p:nvSpPr>
          <p:cNvPr id="29" name="Rectangle 28"/>
          <p:cNvSpPr/>
          <p:nvPr/>
        </p:nvSpPr>
        <p:spPr>
          <a:xfrm>
            <a:off x="274320" y="4892040"/>
            <a:ext cx="11612880" cy="640080"/>
          </a:xfrm>
          <a:prstGeom prst="rect">
            <a:avLst/>
          </a:prstGeom>
          <a:solidFill>
            <a:srgbClr val="1A7A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411479" y="5001768"/>
            <a:ext cx="11338559" cy="4206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FFFFFF"/>
                </a:solidFill>
                <a:latin typeface="Calibri"/>
              </a:rPr>
              <a:t>Tip: Build a relationship with one or two local hospice agencies before you need them.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2F4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1A2B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64008" cy="960120"/>
          </a:xfrm>
          <a:prstGeom prst="rect">
            <a:avLst/>
          </a:prstGeom>
          <a:solidFill>
            <a:srgbClr val="D4A0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28600" y="73152"/>
            <a:ext cx="1170432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Calibri"/>
              </a:rPr>
              <a:t>Hospice and Your Practice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solidFill>
            <a:srgbClr val="1A7A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82880" y="6510528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  <a:latin typeface="Calibri"/>
              </a:rPr>
              <a:t>Section 6 — How Hospice Works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0" y="6510528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000" b="0" i="0">
                <a:solidFill>
                  <a:srgbClr val="FFFFFF"/>
                </a:solidFill>
                <a:latin typeface="Calibri"/>
              </a:rPr>
              <a:t>Dr. Michael Haas, MD  |  LAFP 2026  |  Hospice Demystified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1097280"/>
            <a:ext cx="1115568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 algn="l">
              <a:spcBef>
                <a:spcPts val="600"/>
              </a:spcBef>
            </a:pPr>
            <a:r>
              <a:rPr sz="1800" b="1">
                <a:solidFill>
                  <a:srgbClr val="CC3333"/>
                </a:solidFill>
                <a:latin typeface="Calibri"/>
              </a:rPr>
              <a:t>MYTH: "Hospice takes the patient away from me."</a:t>
            </a:r>
          </a:p>
          <a:p>
            <a:pPr algn="l">
              <a:spcBef>
                <a:spcPts val="600"/>
              </a:spcBef>
            </a:pPr>
            <a:r>
              <a:rPr sz="1700" b="1">
                <a:solidFill>
                  <a:srgbClr val="1A7A7A"/>
                </a:solidFill>
                <a:latin typeface="Calibri"/>
              </a:rPr>
              <a:t>REALITY: You can remain the attending physician throughout. Hospice supports your patient and your practice.</a:t>
            </a:r>
          </a:p>
          <a:p>
            <a:pPr algn="l">
              <a:spcBef>
                <a:spcPts val="600"/>
              </a:spcBef>
            </a:pPr>
            <a:r>
              <a:rPr sz="1000" b="0">
                <a:solidFill>
                  <a:srgbClr val="1A2B4A"/>
                </a:solidFill>
                <a:latin typeface="Calibri"/>
              </a:rPr>
              <a:t/>
            </a:r>
          </a:p>
          <a:p>
            <a:pPr algn="l">
              <a:spcBef>
                <a:spcPts val="600"/>
              </a:spcBef>
            </a:pPr>
            <a:r>
              <a:rPr sz="1500" b="1">
                <a:solidFill>
                  <a:srgbClr val="1A2B4A"/>
                </a:solidFill>
                <a:latin typeface="Calibri"/>
              </a:rPr>
              <a:t>Practical benefits for your practice:</a:t>
            </a:r>
          </a:p>
          <a:p>
            <a:pPr algn="l" indent="-228600" marL="228600">
              <a:spcBef>
                <a:spcPts val="500"/>
              </a:spcBef>
              <a:buChar char="•"/>
            </a:pPr>
            <a:r>
              <a:rPr sz="1500" b="0">
                <a:solidFill>
                  <a:srgbClr val="1A2B4A"/>
                </a:solidFill>
                <a:latin typeface="Calibri"/>
              </a:rPr>
              <a:t>Fewer after-hours and weekend crisis calls</a:t>
            </a:r>
          </a:p>
          <a:p>
            <a:pPr algn="l" indent="-228600" marL="228600">
              <a:spcBef>
                <a:spcPts val="500"/>
              </a:spcBef>
              <a:buChar char="•"/>
            </a:pPr>
            <a:r>
              <a:rPr sz="1500" b="0">
                <a:solidFill>
                  <a:srgbClr val="1A2B4A"/>
                </a:solidFill>
                <a:latin typeface="Calibri"/>
              </a:rPr>
              <a:t>Reduced unnecessary ER visits and hospitalizations</a:t>
            </a:r>
          </a:p>
          <a:p>
            <a:pPr algn="l" indent="-228600" marL="228600">
              <a:spcBef>
                <a:spcPts val="500"/>
              </a:spcBef>
              <a:buChar char="•"/>
            </a:pPr>
            <a:r>
              <a:rPr sz="1500" b="0">
                <a:solidFill>
                  <a:srgbClr val="1A2B4A"/>
                </a:solidFill>
                <a:latin typeface="Calibri"/>
              </a:rPr>
              <a:t>Better symptom management = better patient satisfaction scores</a:t>
            </a:r>
          </a:p>
          <a:p>
            <a:pPr algn="l" indent="-228600" marL="228600">
              <a:spcBef>
                <a:spcPts val="500"/>
              </a:spcBef>
              <a:buChar char="•"/>
            </a:pPr>
            <a:r>
              <a:rPr sz="1500" b="0">
                <a:solidFill>
                  <a:srgbClr val="1A2B4A"/>
                </a:solidFill>
                <a:latin typeface="Calibri"/>
              </a:rPr>
              <a:t>The hospice team handles coordination — you quarterback, they execute</a:t>
            </a:r>
          </a:p>
          <a:p>
            <a:pPr algn="l">
              <a:spcBef>
                <a:spcPts val="600"/>
              </a:spcBef>
            </a:pPr>
            <a:r>
              <a:rPr sz="1000" b="0">
                <a:solidFill>
                  <a:srgbClr val="1A2B4A"/>
                </a:solidFill>
                <a:latin typeface="Calibri"/>
              </a:rPr>
              <a:t/>
            </a:r>
          </a:p>
          <a:p>
            <a:pPr algn="l">
              <a:spcBef>
                <a:spcPts val="600"/>
              </a:spcBef>
            </a:pPr>
            <a:r>
              <a:rPr sz="1600" b="1">
                <a:solidFill>
                  <a:srgbClr val="1A2B4A"/>
                </a:solidFill>
                <a:latin typeface="Calibri"/>
              </a:rPr>
              <a:t>The moral case: Patients deserve to die with dignity, at home, with the people they love, without unnecessary suffering. Your referral is what makes that possible.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A2B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1A7A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91440"/>
            <a:ext cx="114300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FFFFFF"/>
                </a:solidFill>
                <a:latin typeface="Calibri"/>
              </a:rPr>
              <a:t>5 Things to Do Monday Morning</a:t>
            </a:r>
          </a:p>
        </p:txBody>
      </p:sp>
      <p:sp>
        <p:nvSpPr>
          <p:cNvPr id="5" name="Rectangle 4"/>
          <p:cNvSpPr/>
          <p:nvPr/>
        </p:nvSpPr>
        <p:spPr>
          <a:xfrm>
            <a:off x="365760" y="1143000"/>
            <a:ext cx="640080" cy="914400"/>
          </a:xfrm>
          <a:prstGeom prst="rect">
            <a:avLst/>
          </a:prstGeom>
          <a:solidFill>
            <a:srgbClr val="D4A0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365760" y="1216152"/>
            <a:ext cx="64008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200" b="1" i="0">
                <a:solidFill>
                  <a:srgbClr val="1A2B4A"/>
                </a:solidFill>
                <a:latin typeface="Calibri"/>
              </a:rPr>
              <a:t>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43000" y="1188720"/>
            <a:ext cx="38404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Calibri"/>
              </a:rPr>
              <a:t>Ask the Surprise Question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43000" y="1581912"/>
            <a:ext cx="105156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B0C8E0"/>
                </a:solidFill>
                <a:latin typeface="Calibri"/>
              </a:rPr>
              <a:t>At every serious illness visit. "Would I be surprised if this patient died in 12 months?"</a:t>
            </a:r>
          </a:p>
        </p:txBody>
      </p:sp>
      <p:sp>
        <p:nvSpPr>
          <p:cNvPr id="9" name="Rectangle 8"/>
          <p:cNvSpPr/>
          <p:nvPr/>
        </p:nvSpPr>
        <p:spPr>
          <a:xfrm>
            <a:off x="365760" y="2148840"/>
            <a:ext cx="640080" cy="914400"/>
          </a:xfrm>
          <a:prstGeom prst="rect">
            <a:avLst/>
          </a:prstGeom>
          <a:solidFill>
            <a:srgbClr val="D4A0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65760" y="2221992"/>
            <a:ext cx="64008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200" b="1" i="0">
                <a:solidFill>
                  <a:srgbClr val="1A2B4A"/>
                </a:solidFill>
                <a:latin typeface="Calibri"/>
              </a:rP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43000" y="2194560"/>
            <a:ext cx="38404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Calibri"/>
              </a:rPr>
              <a:t>Practice REMAP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43000" y="2587752"/>
            <a:ext cx="105156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B0C8E0"/>
                </a:solidFill>
                <a:latin typeface="Calibri"/>
              </a:rPr>
              <a:t>You have the framework. Schedule one goals-of-care visit this week.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65760" y="3154680"/>
            <a:ext cx="640080" cy="914400"/>
          </a:xfrm>
          <a:prstGeom prst="rect">
            <a:avLst/>
          </a:prstGeom>
          <a:solidFill>
            <a:srgbClr val="D4A0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365760" y="3227832"/>
            <a:ext cx="64008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200" b="1" i="0">
                <a:solidFill>
                  <a:srgbClr val="1A2B4A"/>
                </a:solidFill>
                <a:latin typeface="Calibri"/>
              </a:rPr>
              <a:t>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43000" y="3200400"/>
            <a:ext cx="38404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Calibri"/>
              </a:rPr>
              <a:t>Start palliative care at diagnosis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143000" y="3593592"/>
            <a:ext cx="105156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B0C8E0"/>
                </a:solidFill>
                <a:latin typeface="Calibri"/>
              </a:rPr>
              <a:t>Don't wait for hospice eligibility. The sooner, the better — Temel proved it.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65760" y="4160520"/>
            <a:ext cx="640080" cy="914400"/>
          </a:xfrm>
          <a:prstGeom prst="rect">
            <a:avLst/>
          </a:prstGeom>
          <a:solidFill>
            <a:srgbClr val="D4A0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365760" y="4233672"/>
            <a:ext cx="64008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200" b="1" i="0">
                <a:solidFill>
                  <a:srgbClr val="1A2B4A"/>
                </a:solidFill>
                <a:latin typeface="Calibri"/>
              </a:rPr>
              <a:t>4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143000" y="4206240"/>
            <a:ext cx="38404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Calibri"/>
              </a:rPr>
              <a:t>Know the signs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143000" y="4599432"/>
            <a:ext cx="105156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B0C8E0"/>
                </a:solidFill>
                <a:latin typeface="Calibri"/>
              </a:rPr>
              <a:t>Prepare families before the final days. Comfort kits prevent crisis calls at 2 AM.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65760" y="5166360"/>
            <a:ext cx="640080" cy="914400"/>
          </a:xfrm>
          <a:prstGeom prst="rect">
            <a:avLst/>
          </a:prstGeom>
          <a:solidFill>
            <a:srgbClr val="D4A0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365760" y="5239512"/>
            <a:ext cx="64008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200" b="1" i="0">
                <a:solidFill>
                  <a:srgbClr val="1A2B4A"/>
                </a:solidFill>
                <a:latin typeface="Calibri"/>
              </a:rPr>
              <a:t>5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143000" y="5212080"/>
            <a:ext cx="38404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Calibri"/>
              </a:rPr>
              <a:t>Make the referral call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143000" y="5605272"/>
            <a:ext cx="105156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B0C8E0"/>
                </a:solidFill>
                <a:latin typeface="Calibri"/>
              </a:rPr>
              <a:t>Refer early. Stay involved. Let the team support your patient — and you.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2F4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1A2B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64008" cy="960120"/>
          </a:xfrm>
          <a:prstGeom prst="rect">
            <a:avLst/>
          </a:prstGeom>
          <a:solidFill>
            <a:srgbClr val="D4A0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28600" y="73152"/>
            <a:ext cx="1170432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Calibri"/>
              </a:rPr>
              <a:t>Resources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solidFill>
            <a:srgbClr val="1A7A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82880" y="6510528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  <a:latin typeface="Calibri"/>
              </a:rPr>
              <a:t>Resources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0" y="6510528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000" b="0" i="0">
                <a:solidFill>
                  <a:srgbClr val="FFFFFF"/>
                </a:solidFill>
                <a:latin typeface="Calibri"/>
              </a:rPr>
              <a:t>Dr. Michael Haas, MD  |  LAFP 2026  |  Hospice Demystified</a:t>
            </a:r>
          </a:p>
        </p:txBody>
      </p:sp>
      <p:sp>
        <p:nvSpPr>
          <p:cNvPr id="9" name="Rectangle 8"/>
          <p:cNvSpPr/>
          <p:nvPr/>
        </p:nvSpPr>
        <p:spPr>
          <a:xfrm>
            <a:off x="274320" y="1143000"/>
            <a:ext cx="3474720" cy="1920240"/>
          </a:xfrm>
          <a:prstGeom prst="rect">
            <a:avLst/>
          </a:prstGeom>
          <a:solidFill>
            <a:srgbClr val="1A2B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11479" y="1280160"/>
            <a:ext cx="32004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D4A017"/>
                </a:solidFill>
                <a:latin typeface="Calibri"/>
              </a:rPr>
              <a:t>PCNOW — Palliative Care Network of Wisconsin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11479" y="1920240"/>
            <a:ext cx="320040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Free Fast Facts library for clinicians
mypcnow.org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069079" y="1143000"/>
            <a:ext cx="3474720" cy="1920240"/>
          </a:xfrm>
          <a:prstGeom prst="rect">
            <a:avLst/>
          </a:prstGeom>
          <a:solidFill>
            <a:srgbClr val="1A2B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206240" y="1280160"/>
            <a:ext cx="32004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D4A017"/>
                </a:solidFill>
                <a:latin typeface="Calibri"/>
              </a:rPr>
              <a:t>CAPC — Center to Advance Palliative Care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206240" y="1920240"/>
            <a:ext cx="320040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Education, tools, and quality improvement
capc.org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863840" y="1143000"/>
            <a:ext cx="3474720" cy="1920240"/>
          </a:xfrm>
          <a:prstGeom prst="rect">
            <a:avLst/>
          </a:prstGeom>
          <a:solidFill>
            <a:srgbClr val="1A2B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001000" y="1280160"/>
            <a:ext cx="32004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D4A017"/>
                </a:solidFill>
                <a:latin typeface="Calibri"/>
              </a:rPr>
              <a:t>VitalTalk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001000" y="1920240"/>
            <a:ext cx="320040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Communication skills training — evidence-based workshops
vitaltalk.org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74320" y="3337560"/>
            <a:ext cx="3474720" cy="1920240"/>
          </a:xfrm>
          <a:prstGeom prst="rect">
            <a:avLst/>
          </a:prstGeom>
          <a:solidFill>
            <a:srgbClr val="1A2B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411479" y="3474720"/>
            <a:ext cx="32004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D4A017"/>
                </a:solidFill>
                <a:latin typeface="Calibri"/>
              </a:rPr>
              <a:t>NHPCO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11479" y="4114800"/>
            <a:ext cx="320040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Patient and family resources
nhpco.org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069079" y="3337560"/>
            <a:ext cx="3474720" cy="1920240"/>
          </a:xfrm>
          <a:prstGeom prst="rect">
            <a:avLst/>
          </a:prstGeom>
          <a:solidFill>
            <a:srgbClr val="1A2B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206240" y="3474720"/>
            <a:ext cx="32004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D4A017"/>
                </a:solidFill>
                <a:latin typeface="Calibri"/>
              </a:rPr>
              <a:t>AAFP Hospice &amp; Palliative Care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206240" y="4114800"/>
            <a:ext cx="320040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Guidelines and CME resources for family physicians
aafp.org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A2B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754880"/>
            <a:ext cx="12188952" cy="2103120"/>
          </a:xfrm>
          <a:prstGeom prst="rect">
            <a:avLst/>
          </a:prstGeom>
          <a:solidFill>
            <a:srgbClr val="1A7A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4727448"/>
            <a:ext cx="12188952" cy="54864"/>
          </a:xfrm>
          <a:prstGeom prst="rect">
            <a:avLst/>
          </a:prstGeom>
          <a:solidFill>
            <a:srgbClr val="D4A0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914400"/>
            <a:ext cx="1005840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200" b="1" i="0">
                <a:solidFill>
                  <a:srgbClr val="FFFFFF"/>
                </a:solidFill>
                <a:latin typeface="Calibri"/>
              </a:rPr>
              <a:t>Thank You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468880"/>
            <a:ext cx="1033272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0" i="0">
                <a:solidFill>
                  <a:srgbClr val="B0D0E8"/>
                </a:solidFill>
                <a:latin typeface="Calibri"/>
              </a:rPr>
              <a:t>“Hospice is not giving up.
It’s giving more — more comfort, more dignity,
more time for what matters.
Your referral is what makes that possible.”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4892040"/>
            <a:ext cx="103327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FFFFFF"/>
                </a:solidFill>
                <a:latin typeface="Calibri"/>
              </a:rPr>
              <a:t>Michael Haas, MD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5376672"/>
            <a:ext cx="10332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0">
                <a:solidFill>
                  <a:srgbClr val="FFFFFF"/>
                </a:solidFill>
                <a:latin typeface="Calibri"/>
              </a:rPr>
              <a:t>LAFP 79th Annual Assembly  |  July 23, 2026  |  Sandestin, FL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5852160"/>
            <a:ext cx="10332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0">
                <a:solidFill>
                  <a:srgbClr val="D4A017"/>
                </a:solidFill>
                <a:latin typeface="Calibri"/>
              </a:rPr>
              <a:t>Questions welcome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2F4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1A2B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64008" cy="960120"/>
          </a:xfrm>
          <a:prstGeom prst="rect">
            <a:avLst/>
          </a:prstGeom>
          <a:solidFill>
            <a:srgbClr val="D4A0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28600" y="73152"/>
            <a:ext cx="1170432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Calibri"/>
              </a:rPr>
              <a:t>Why Does Late Referral Happen?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solidFill>
            <a:srgbClr val="1A7A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82880" y="6510528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  <a:latin typeface="Calibri"/>
              </a:rPr>
              <a:t>Section 1 — The Problem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0" y="6510528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000" b="0" i="0">
                <a:solidFill>
                  <a:srgbClr val="FFFFFF"/>
                </a:solidFill>
                <a:latin typeface="Calibri"/>
              </a:rPr>
              <a:t>Dr. Michael Haas, MD  |  LAFP 2026  |  Hospice Demystified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1097280"/>
            <a:ext cx="109728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 algn="l">
              <a:spcBef>
                <a:spcPts val="600"/>
              </a:spcBef>
            </a:pPr>
            <a:r>
              <a:rPr sz="1400" b="1">
                <a:solidFill>
                  <a:srgbClr val="1A7A7A"/>
                </a:solidFill>
                <a:latin typeface="Calibri"/>
              </a:rPr>
              <a:t>PHYSICIAN BARRIERS</a:t>
            </a:r>
          </a:p>
          <a:p>
            <a:pPr algn="l" indent="-228600" marL="228600">
              <a:spcBef>
                <a:spcPts val="400"/>
              </a:spcBef>
              <a:buChar char="•"/>
            </a:pPr>
            <a:r>
              <a:rPr sz="1600" b="0">
                <a:solidFill>
                  <a:srgbClr val="1A2B4A"/>
                </a:solidFill>
                <a:latin typeface="Calibri"/>
              </a:rPr>
              <a:t>Prognosis uncertainty — we're not good at predicting who is 6 months from death</a:t>
            </a:r>
          </a:p>
          <a:p>
            <a:pPr algn="l" indent="-228600" marL="228600">
              <a:spcBef>
                <a:spcPts val="400"/>
              </a:spcBef>
              <a:buChar char="•"/>
            </a:pPr>
            <a:r>
              <a:rPr sz="1600" b="0">
                <a:solidFill>
                  <a:srgbClr val="1A2B4A"/>
                </a:solidFill>
                <a:latin typeface="Calibri"/>
              </a:rPr>
              <a:t>Fear of taking away hope</a:t>
            </a:r>
          </a:p>
          <a:p>
            <a:pPr algn="l" indent="-228600" marL="228600">
              <a:spcBef>
                <a:spcPts val="400"/>
              </a:spcBef>
              <a:buChar char="•"/>
            </a:pPr>
            <a:r>
              <a:rPr sz="1600" b="0">
                <a:solidFill>
                  <a:srgbClr val="1A2B4A"/>
                </a:solidFill>
                <a:latin typeface="Calibri"/>
              </a:rPr>
              <a:t>Discomfort with the conversation</a:t>
            </a:r>
          </a:p>
          <a:p>
            <a:pPr algn="l">
              <a:spcBef>
                <a:spcPts val="600"/>
              </a:spcBef>
            </a:pPr>
            <a:r>
              <a:rPr sz="600" b="0">
                <a:solidFill>
                  <a:srgbClr val="1A2B4A"/>
                </a:solidFill>
                <a:latin typeface="Calibri"/>
              </a:rPr>
              <a:t/>
            </a:r>
          </a:p>
          <a:p>
            <a:pPr algn="l">
              <a:spcBef>
                <a:spcPts val="600"/>
              </a:spcBef>
            </a:pPr>
            <a:r>
              <a:rPr sz="1400" b="1">
                <a:solidFill>
                  <a:srgbClr val="1A7A7A"/>
                </a:solidFill>
                <a:latin typeface="Calibri"/>
              </a:rPr>
              <a:t>SYSTEM BARRIERS</a:t>
            </a:r>
          </a:p>
          <a:p>
            <a:pPr algn="l" indent="-228600" marL="228600">
              <a:spcBef>
                <a:spcPts val="400"/>
              </a:spcBef>
              <a:buChar char="•"/>
            </a:pPr>
            <a:r>
              <a:rPr sz="1600" b="0">
                <a:solidFill>
                  <a:srgbClr val="1A2B4A"/>
                </a:solidFill>
                <a:latin typeface="Calibri"/>
              </a:rPr>
              <a:t>Late-referral culture</a:t>
            </a:r>
          </a:p>
          <a:p>
            <a:pPr algn="l" indent="-228600" marL="228600">
              <a:spcBef>
                <a:spcPts val="400"/>
              </a:spcBef>
              <a:buChar char="•"/>
            </a:pPr>
            <a:r>
              <a:rPr sz="1600" b="0">
                <a:solidFill>
                  <a:srgbClr val="1A2B4A"/>
                </a:solidFill>
                <a:latin typeface="Calibri"/>
              </a:rPr>
              <a:t>Confusing eligibility criteria</a:t>
            </a:r>
          </a:p>
          <a:p>
            <a:pPr algn="l" indent="-228600" marL="228600">
              <a:spcBef>
                <a:spcPts val="400"/>
              </a:spcBef>
              <a:buChar char="•"/>
            </a:pPr>
            <a:r>
              <a:rPr sz="1600" b="0">
                <a:solidFill>
                  <a:srgbClr val="1A2B4A"/>
                </a:solidFill>
                <a:latin typeface="Calibri"/>
              </a:rPr>
              <a:t>Fragmented care across specialists</a:t>
            </a:r>
          </a:p>
          <a:p>
            <a:pPr algn="l">
              <a:spcBef>
                <a:spcPts val="600"/>
              </a:spcBef>
            </a:pPr>
            <a:r>
              <a:rPr sz="600" b="0">
                <a:solidFill>
                  <a:srgbClr val="1A2B4A"/>
                </a:solidFill>
                <a:latin typeface="Calibri"/>
              </a:rPr>
              <a:t/>
            </a:r>
          </a:p>
          <a:p>
            <a:pPr algn="l">
              <a:spcBef>
                <a:spcPts val="600"/>
              </a:spcBef>
            </a:pPr>
            <a:r>
              <a:rPr sz="1400" b="1">
                <a:solidFill>
                  <a:srgbClr val="1A7A7A"/>
                </a:solidFill>
                <a:latin typeface="Calibri"/>
              </a:rPr>
              <a:t>PATIENT &amp; FAMILY BARRIERS</a:t>
            </a:r>
          </a:p>
          <a:p>
            <a:pPr algn="l" indent="-228600" marL="228600">
              <a:spcBef>
                <a:spcPts val="400"/>
              </a:spcBef>
              <a:buChar char="•"/>
            </a:pPr>
            <a:r>
              <a:rPr sz="1600" b="0">
                <a:solidFill>
                  <a:srgbClr val="1A2B4A"/>
                </a:solidFill>
                <a:latin typeface="Calibri"/>
              </a:rPr>
              <a:t>"Hospice = giving up"</a:t>
            </a:r>
          </a:p>
          <a:p>
            <a:pPr algn="l" indent="-228600" marL="228600">
              <a:spcBef>
                <a:spcPts val="400"/>
              </a:spcBef>
              <a:buChar char="•"/>
            </a:pPr>
            <a:r>
              <a:rPr sz="1600" b="0">
                <a:solidFill>
                  <a:srgbClr val="1A2B4A"/>
                </a:solidFill>
                <a:latin typeface="Calibri"/>
              </a:rPr>
              <a:t>Fear of morphine / sedation</a:t>
            </a:r>
          </a:p>
          <a:p>
            <a:pPr algn="l" indent="-228600" marL="228600">
              <a:spcBef>
                <a:spcPts val="400"/>
              </a:spcBef>
              <a:buChar char="•"/>
            </a:pPr>
            <a:r>
              <a:rPr sz="1600" b="0">
                <a:solidFill>
                  <a:srgbClr val="1A2B4A"/>
                </a:solidFill>
                <a:latin typeface="Calibri"/>
              </a:rPr>
              <a:t>Cultural and religious concerns</a:t>
            </a:r>
          </a:p>
        </p:txBody>
      </p:sp>
      <p:sp>
        <p:nvSpPr>
          <p:cNvPr id="10" name="Rectangle 9"/>
          <p:cNvSpPr/>
          <p:nvPr/>
        </p:nvSpPr>
        <p:spPr>
          <a:xfrm>
            <a:off x="365760" y="5349240"/>
            <a:ext cx="11247120" cy="822960"/>
          </a:xfrm>
          <a:prstGeom prst="rect">
            <a:avLst/>
          </a:prstGeom>
          <a:solidFill>
            <a:srgbClr val="D4A0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02920" y="5458968"/>
            <a:ext cx="10972800" cy="6035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1A2B4A"/>
                </a:solidFill>
                <a:latin typeface="Calibri"/>
              </a:rPr>
              <a:t>Key insight: The #1 reason for late referral is physician hesitation — which means we are the fix.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2F4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1A2B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64008" cy="960120"/>
          </a:xfrm>
          <a:prstGeom prst="rect">
            <a:avLst/>
          </a:prstGeom>
          <a:solidFill>
            <a:srgbClr val="D4A0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28600" y="73152"/>
            <a:ext cx="1170432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Calibri"/>
              </a:rPr>
              <a:t>What's at Stake: The Evidence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solidFill>
            <a:srgbClr val="1A7A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82880" y="6510528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  <a:latin typeface="Calibri"/>
              </a:rPr>
              <a:t>Section 1 — The Problem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0" y="6510528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000" b="0" i="0">
                <a:solidFill>
                  <a:srgbClr val="FFFFFF"/>
                </a:solidFill>
                <a:latin typeface="Calibri"/>
              </a:rPr>
              <a:t>Dr. Michael Haas, MD  |  LAFP 2026  |  Hospice Demystified</a:t>
            </a:r>
          </a:p>
        </p:txBody>
      </p:sp>
      <p:sp>
        <p:nvSpPr>
          <p:cNvPr id="9" name="Rectangle 8"/>
          <p:cNvSpPr/>
          <p:nvPr/>
        </p:nvSpPr>
        <p:spPr>
          <a:xfrm>
            <a:off x="365760" y="1097280"/>
            <a:ext cx="11247120" cy="2377440"/>
          </a:xfrm>
          <a:prstGeom prst="rect">
            <a:avLst/>
          </a:prstGeom>
          <a:solidFill>
            <a:srgbClr val="1A2B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94360" y="1170432"/>
            <a:ext cx="100584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D4A017"/>
                </a:solidFill>
                <a:latin typeface="Calibri"/>
              </a:rPr>
              <a:t>Temel et al.  NEJM 2010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1536192"/>
            <a:ext cx="107899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FFFFFF"/>
                </a:solidFill>
                <a:latin typeface="Calibri"/>
              </a:rPr>
              <a:t>Early palliative care in metastatic NSCLC vs. standard oncologic care alone: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94360" y="1920240"/>
            <a:ext cx="4937760" cy="1280160"/>
          </a:xfrm>
          <a:prstGeom prst="rect">
            <a:avLst/>
          </a:prstGeom>
          <a:solidFill>
            <a:srgbClr val="1A7A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85800" y="1965960"/>
            <a:ext cx="475488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800" b="1" i="0">
                <a:solidFill>
                  <a:srgbClr val="FFFFFF"/>
                </a:solidFill>
                <a:latin typeface="Calibri"/>
              </a:rPr>
              <a:t>11.6 months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85800" y="2606040"/>
            <a:ext cx="47548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0">
                <a:solidFill>
                  <a:srgbClr val="FFFFFF"/>
                </a:solidFill>
                <a:latin typeface="Calibri"/>
              </a:rPr>
              <a:t>Early palliative care group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989320" y="1920240"/>
            <a:ext cx="4937760" cy="1280160"/>
          </a:xfrm>
          <a:prstGeom prst="rect">
            <a:avLst/>
          </a:prstGeom>
          <a:solidFill>
            <a:srgbClr val="5A6A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080760" y="1965960"/>
            <a:ext cx="475488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800" b="1" i="0">
                <a:solidFill>
                  <a:srgbClr val="FFFFFF"/>
                </a:solidFill>
                <a:latin typeface="Calibri"/>
              </a:rPr>
              <a:t>8.9 months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080760" y="2606040"/>
            <a:ext cx="47548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0">
                <a:solidFill>
                  <a:srgbClr val="FFFFFF"/>
                </a:solidFill>
                <a:latin typeface="Calibri"/>
              </a:rPr>
              <a:t>Standard care group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349240" y="2240280"/>
            <a:ext cx="7315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D4A017"/>
                </a:solidFill>
                <a:latin typeface="Calibri"/>
              </a:rPr>
              <a:t>p = 0.02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65760" y="3657600"/>
            <a:ext cx="11247120" cy="2103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 algn="l">
              <a:spcBef>
                <a:spcPts val="600"/>
              </a:spcBef>
            </a:pPr>
            <a:r>
              <a:rPr sz="1600" b="0">
                <a:solidFill>
                  <a:srgbClr val="1A2B4A"/>
                </a:solidFill>
                <a:latin typeface="Calibri"/>
              </a:rPr>
              <a:t>Early palliative care also produced: better quality of life scores, less aggressive EOL care (33% vs. 54%), and higher rates of documented advance care preferences.</a:t>
            </a:r>
          </a:p>
          <a:p>
            <a:pPr algn="l">
              <a:spcBef>
                <a:spcPts val="600"/>
              </a:spcBef>
            </a:pPr>
            <a:r>
              <a:rPr sz="800" b="0">
                <a:solidFill>
                  <a:srgbClr val="1A2B4A"/>
                </a:solidFill>
                <a:latin typeface="Calibri"/>
              </a:rPr>
              <a:t/>
            </a:r>
          </a:p>
          <a:p>
            <a:pPr algn="l">
              <a:spcBef>
                <a:spcPts val="600"/>
              </a:spcBef>
            </a:pPr>
            <a:r>
              <a:rPr sz="1800" b="1">
                <a:solidFill>
                  <a:srgbClr val="1A7A7A"/>
                </a:solidFill>
                <a:latin typeface="Calibri"/>
              </a:rPr>
              <a:t>The counterintuitive truth: patients who get palliative care earlier sometimes live longer.</a:t>
            </a:r>
          </a:p>
          <a:p>
            <a:pPr algn="l">
              <a:spcBef>
                <a:spcPts val="600"/>
              </a:spcBef>
            </a:pPr>
            <a:r>
              <a:rPr sz="600" b="0">
                <a:solidFill>
                  <a:srgbClr val="1A2B4A"/>
                </a:solidFill>
                <a:latin typeface="Calibri"/>
              </a:rPr>
              <a:t/>
            </a:r>
          </a:p>
          <a:p>
            <a:pPr algn="l">
              <a:spcBef>
                <a:spcPts val="600"/>
              </a:spcBef>
            </a:pPr>
            <a:r>
              <a:rPr sz="1100" b="0">
                <a:solidFill>
                  <a:srgbClr val="5A6A7A"/>
                </a:solidFill>
                <a:latin typeface="Calibri"/>
              </a:rPr>
              <a:t>Temel JS et al. N Engl J Med. 2010;363(8):733–742.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A2B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2834640"/>
            <a:ext cx="109728" cy="1188720"/>
          </a:xfrm>
          <a:prstGeom prst="rect">
            <a:avLst/>
          </a:prstGeom>
          <a:solidFill>
            <a:srgbClr val="D4A0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237744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D4A017"/>
                </a:solidFill>
                <a:latin typeface="Calibri"/>
              </a:rPr>
              <a:t>SECTION 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2834640"/>
            <a:ext cx="109728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000" b="1" i="0">
                <a:solidFill>
                  <a:srgbClr val="FFFFFF"/>
                </a:solidFill>
                <a:latin typeface="Calibri"/>
              </a:rPr>
              <a:t>Identifying the Right Patients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3977639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0" i="0">
                <a:solidFill>
                  <a:srgbClr val="B0C8E0"/>
                </a:solidFill>
                <a:latin typeface="Calibri"/>
              </a:rPr>
              <a:t>Objective 1: Who qualifies, and how do you find them?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2F4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1A2B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64008" cy="960120"/>
          </a:xfrm>
          <a:prstGeom prst="rect">
            <a:avLst/>
          </a:prstGeom>
          <a:solidFill>
            <a:srgbClr val="D4A0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28600" y="73152"/>
            <a:ext cx="1170432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Calibri"/>
              </a:rPr>
              <a:t>Medicare Hospice Eligibility: The Basics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solidFill>
            <a:srgbClr val="1A7A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82880" y="6510528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  <a:latin typeface="Calibri"/>
              </a:rPr>
              <a:t>Section 2 — Identifying the Right Patients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0" y="6510528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000" b="0" i="0">
                <a:solidFill>
                  <a:srgbClr val="FFFFFF"/>
                </a:solidFill>
                <a:latin typeface="Calibri"/>
              </a:rPr>
              <a:t>Dr. Michael Haas, MD  |  LAFP 2026  |  Hospice Demystified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1097280"/>
            <a:ext cx="10972800" cy="4389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 algn="l">
              <a:spcBef>
                <a:spcPts val="600"/>
              </a:spcBef>
            </a:pPr>
            <a:r>
              <a:rPr sz="1400" b="1">
                <a:solidFill>
                  <a:srgbClr val="1A7A7A"/>
                </a:solidFill>
                <a:latin typeface="Calibri"/>
              </a:rPr>
              <a:t>TWO REQUIREMENTS FOR ELIGIBILITY</a:t>
            </a:r>
          </a:p>
          <a:p>
            <a:pPr algn="l">
              <a:spcBef>
                <a:spcPts val="1000"/>
              </a:spcBef>
            </a:pPr>
            <a:r>
              <a:rPr sz="1700" b="1">
                <a:solidFill>
                  <a:srgbClr val="1A2B4A"/>
                </a:solidFill>
                <a:latin typeface="Calibri"/>
              </a:rPr>
              <a:t>1.  Physician certifies: prognosis ≤ 6 months if illness runs its normal course</a:t>
            </a:r>
          </a:p>
          <a:p>
            <a:pPr algn="l">
              <a:spcBef>
                <a:spcPts val="600"/>
              </a:spcBef>
            </a:pPr>
            <a:r>
              <a:rPr sz="1700" b="1">
                <a:solidFill>
                  <a:srgbClr val="1A2B4A"/>
                </a:solidFill>
                <a:latin typeface="Calibri"/>
              </a:rPr>
              <a:t>2.  Patient elects comfort-focused care — waives curative treatment for the terminal illness</a:t>
            </a:r>
          </a:p>
          <a:p>
            <a:pPr algn="l">
              <a:spcBef>
                <a:spcPts val="600"/>
              </a:spcBef>
            </a:pPr>
            <a:r>
              <a:rPr sz="800" b="0">
                <a:solidFill>
                  <a:srgbClr val="1A2B4A"/>
                </a:solidFill>
                <a:latin typeface="Calibri"/>
              </a:rPr>
              <a:t/>
            </a:r>
          </a:p>
          <a:p>
            <a:pPr algn="l">
              <a:spcBef>
                <a:spcPts val="600"/>
              </a:spcBef>
            </a:pPr>
            <a:r>
              <a:rPr sz="1400" b="1">
                <a:solidFill>
                  <a:srgbClr val="1A7A7A"/>
                </a:solidFill>
                <a:latin typeface="Calibri"/>
              </a:rPr>
              <a:t>BENEFIT PERIODS</a:t>
            </a:r>
          </a:p>
          <a:p>
            <a:pPr algn="l">
              <a:spcBef>
                <a:spcPts val="600"/>
              </a:spcBef>
            </a:pPr>
            <a:r>
              <a:rPr sz="1600" b="0">
                <a:solidFill>
                  <a:srgbClr val="1A2B4A"/>
                </a:solidFill>
                <a:latin typeface="Calibri"/>
              </a:rPr>
              <a:t>Two 90-day periods → unlimited 60-day periods (recertification required each period)</a:t>
            </a:r>
          </a:p>
          <a:p>
            <a:pPr algn="l">
              <a:spcBef>
                <a:spcPts val="400"/>
              </a:spcBef>
            </a:pPr>
            <a:r>
              <a:rPr sz="1500" b="0">
                <a:solidFill>
                  <a:srgbClr val="5A6A7A"/>
                </a:solidFill>
                <a:latin typeface="Calibri"/>
              </a:rPr>
              <a:t>After the 2nd 90-day period: face-to-face encounter required for recertification</a:t>
            </a:r>
          </a:p>
          <a:p>
            <a:pPr algn="l">
              <a:spcBef>
                <a:spcPts val="600"/>
              </a:spcBef>
            </a:pPr>
            <a:r>
              <a:rPr sz="800" b="0">
                <a:solidFill>
                  <a:srgbClr val="1A2B4A"/>
                </a:solidFill>
                <a:latin typeface="Calibri"/>
              </a:rPr>
              <a:t/>
            </a:r>
          </a:p>
          <a:p>
            <a:pPr algn="l">
              <a:spcBef>
                <a:spcPts val="600"/>
              </a:spcBef>
            </a:pPr>
            <a:r>
              <a:rPr sz="1100" b="0">
                <a:solidFill>
                  <a:srgbClr val="5A6A7A"/>
                </a:solidFill>
                <a:latin typeface="Calibri"/>
              </a:rPr>
              <a:t>Source: 42 CFR 418.21  |  CMS Medicare Benefit Policy Manual, Ch. 9</a:t>
            </a:r>
          </a:p>
        </p:txBody>
      </p:sp>
      <p:sp>
        <p:nvSpPr>
          <p:cNvPr id="10" name="Rectangle 9"/>
          <p:cNvSpPr/>
          <p:nvPr/>
        </p:nvSpPr>
        <p:spPr>
          <a:xfrm>
            <a:off x="365760" y="5349240"/>
            <a:ext cx="11247120" cy="822960"/>
          </a:xfrm>
          <a:prstGeom prst="rect">
            <a:avLst/>
          </a:prstGeom>
          <a:solidFill>
            <a:srgbClr val="1A7A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02920" y="5458968"/>
            <a:ext cx="10972800" cy="6035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FFFFFF"/>
                </a:solidFill>
                <a:latin typeface="Calibri"/>
              </a:rPr>
              <a:t>MYTH: "Once you're on hospice you can't get off."  FACT: Patients can revoke at any time. (42 CFR 418.28)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2F4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1A2B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64008" cy="960120"/>
          </a:xfrm>
          <a:prstGeom prst="rect">
            <a:avLst/>
          </a:prstGeom>
          <a:solidFill>
            <a:srgbClr val="D4A0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28600" y="73152"/>
            <a:ext cx="1170432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Calibri"/>
              </a:rPr>
              <a:t>The Surprise Question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solidFill>
            <a:srgbClr val="1A7A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82880" y="6510528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  <a:latin typeface="Calibri"/>
              </a:rPr>
              <a:t>Section 2 — Identifying the Right Patients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0" y="6510528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000" b="0" i="0">
                <a:solidFill>
                  <a:srgbClr val="FFFFFF"/>
                </a:solidFill>
                <a:latin typeface="Calibri"/>
              </a:rPr>
              <a:t>Dr. Michael Haas, MD  |  LAFP 2026  |  Hospice Demystified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1097280"/>
            <a:ext cx="11155680" cy="1645920"/>
          </a:xfrm>
          <a:prstGeom prst="rect">
            <a:avLst/>
          </a:prstGeom>
          <a:solidFill>
            <a:srgbClr val="1A2B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" y="1188720"/>
            <a:ext cx="10972800" cy="1417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600" b="1" i="0">
                <a:solidFill>
                  <a:srgbClr val="FFFFFF"/>
                </a:solidFill>
                <a:latin typeface="Calibri"/>
              </a:rPr>
              <a:t>“Would you be surprised if this patient died within the next 12 months?”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2880360"/>
            <a:ext cx="10972800" cy="3200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 algn="l">
              <a:spcBef>
                <a:spcPts val="400"/>
              </a:spcBef>
            </a:pPr>
            <a:r>
              <a:rPr sz="1800" b="1">
                <a:solidFill>
                  <a:srgbClr val="1A7A7A"/>
                </a:solidFill>
                <a:latin typeface="Calibri"/>
              </a:rPr>
              <a:t>If the answer is NO → this patient deserves a palliative care conversation now.</a:t>
            </a:r>
          </a:p>
          <a:p>
            <a:pPr algn="l">
              <a:spcBef>
                <a:spcPts val="600"/>
              </a:spcBef>
            </a:pPr>
            <a:r>
              <a:rPr sz="800" b="0">
                <a:solidFill>
                  <a:srgbClr val="1A2B4A"/>
                </a:solidFill>
                <a:latin typeface="Calibri"/>
              </a:rPr>
              <a:t/>
            </a:r>
          </a:p>
          <a:p>
            <a:pPr algn="l">
              <a:spcBef>
                <a:spcPts val="600"/>
              </a:spcBef>
            </a:pPr>
            <a:r>
              <a:rPr sz="1600" b="0">
                <a:solidFill>
                  <a:srgbClr val="1A2B4A"/>
                </a:solidFill>
                <a:latin typeface="Calibri"/>
              </a:rPr>
              <a:t>Simple. Validated. Evidence-supported.</a:t>
            </a:r>
          </a:p>
          <a:p>
            <a:pPr algn="l">
              <a:spcBef>
                <a:spcPts val="600"/>
              </a:spcBef>
            </a:pPr>
            <a:r>
              <a:rPr sz="800" b="0">
                <a:solidFill>
                  <a:srgbClr val="1A2B4A"/>
                </a:solidFill>
                <a:latin typeface="Calibri"/>
              </a:rPr>
              <a:t/>
            </a:r>
          </a:p>
          <a:p>
            <a:pPr algn="l">
              <a:spcBef>
                <a:spcPts val="600"/>
              </a:spcBef>
            </a:pPr>
            <a:r>
              <a:rPr sz="1600" b="0">
                <a:solidFill>
                  <a:srgbClr val="1A2B4A"/>
                </a:solidFill>
                <a:latin typeface="Calibri"/>
              </a:rPr>
              <a:t>Combined with the Palliative Care Screening Tool (PCST), predictive accuracy improves significantly:</a:t>
            </a:r>
          </a:p>
          <a:p>
            <a:pPr algn="l">
              <a:spcBef>
                <a:spcPts val="400"/>
              </a:spcBef>
            </a:pPr>
            <a:r>
              <a:rPr sz="1600" b="1">
                <a:solidFill>
                  <a:srgbClr val="1A2B4A"/>
                </a:solidFill>
                <a:latin typeface="Calibri"/>
              </a:rPr>
              <a:t>c-statistic 0.739 for 12-month mortality (p &lt; 0.001 vs. either tool alone)</a:t>
            </a:r>
          </a:p>
          <a:p>
            <a:pPr algn="l">
              <a:spcBef>
                <a:spcPts val="600"/>
              </a:spcBef>
            </a:pPr>
            <a:r>
              <a:rPr sz="800" b="0">
                <a:solidFill>
                  <a:srgbClr val="1A2B4A"/>
                </a:solidFill>
                <a:latin typeface="Calibri"/>
              </a:rPr>
              <a:t/>
            </a:r>
          </a:p>
          <a:p>
            <a:pPr algn="l">
              <a:spcBef>
                <a:spcPts val="600"/>
              </a:spcBef>
            </a:pPr>
            <a:r>
              <a:rPr sz="1100" b="0">
                <a:solidFill>
                  <a:srgbClr val="5A6A7A"/>
                </a:solidFill>
                <a:latin typeface="Calibri"/>
              </a:rPr>
              <a:t>Sources: PCNOW Fast Fact #360  |  BMJ Supp Pall Care. 2022;12(2):211–217.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2F4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1A2B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64008" cy="960120"/>
          </a:xfrm>
          <a:prstGeom prst="rect">
            <a:avLst/>
          </a:prstGeom>
          <a:solidFill>
            <a:srgbClr val="D4A0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28600" y="73152"/>
            <a:ext cx="1170432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Calibri"/>
              </a:rPr>
              <a:t>Disease-Specific Referral Triggers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solidFill>
            <a:srgbClr val="1A7A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82880" y="6510528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FFFF"/>
                </a:solidFill>
                <a:latin typeface="Calibri"/>
              </a:rPr>
              <a:t>Section 2 — Identifying the Right Patients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0" y="6510528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000" b="0" i="0">
                <a:solidFill>
                  <a:srgbClr val="FFFFFF"/>
                </a:solidFill>
                <a:latin typeface="Calibri"/>
              </a:rPr>
              <a:t>Dr. Michael Haas, MD  |  LAFP 2026  |  Hospice Demystified</a:t>
            </a:r>
          </a:p>
        </p:txBody>
      </p:sp>
      <p:sp>
        <p:nvSpPr>
          <p:cNvPr id="9" name="Rectangle 8"/>
          <p:cNvSpPr/>
          <p:nvPr/>
        </p:nvSpPr>
        <p:spPr>
          <a:xfrm>
            <a:off x="274320" y="1078992"/>
            <a:ext cx="11612880" cy="658368"/>
          </a:xfrm>
          <a:prstGeom prst="rect">
            <a:avLst/>
          </a:prstGeom>
          <a:solidFill>
            <a:srgbClr val="E8F0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274320" y="1078992"/>
            <a:ext cx="2651760" cy="658368"/>
          </a:xfrm>
          <a:prstGeom prst="rect">
            <a:avLst/>
          </a:prstGeom>
          <a:solidFill>
            <a:srgbClr val="1A2B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65760" y="1170432"/>
            <a:ext cx="246888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FFFFFF"/>
                </a:solidFill>
                <a:latin typeface="Calibri"/>
              </a:rPr>
              <a:t>Cancer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063240" y="1170432"/>
            <a:ext cx="86868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1A2B4A"/>
                </a:solidFill>
                <a:latin typeface="Calibri"/>
              </a:rPr>
              <a:t>Stage IV + declining performance status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74320" y="1737360"/>
            <a:ext cx="11612880" cy="65836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274320" y="1737360"/>
            <a:ext cx="2651760" cy="658368"/>
          </a:xfrm>
          <a:prstGeom prst="rect">
            <a:avLst/>
          </a:prstGeom>
          <a:solidFill>
            <a:srgbClr val="1A2B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65760" y="1828800"/>
            <a:ext cx="246888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FFFFFF"/>
                </a:solidFill>
                <a:latin typeface="Calibri"/>
              </a:rPr>
              <a:t>Heart Failure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063240" y="1828800"/>
            <a:ext cx="86868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1A2B4A"/>
                </a:solidFill>
                <a:latin typeface="Calibri"/>
              </a:rPr>
              <a:t>NYHA Class III/IV despite optimal therapy; repeated hospitalizations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74320" y="2395728"/>
            <a:ext cx="11612880" cy="658368"/>
          </a:xfrm>
          <a:prstGeom prst="rect">
            <a:avLst/>
          </a:prstGeom>
          <a:solidFill>
            <a:srgbClr val="E8F0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274320" y="2395728"/>
            <a:ext cx="2651760" cy="658368"/>
          </a:xfrm>
          <a:prstGeom prst="rect">
            <a:avLst/>
          </a:prstGeom>
          <a:solidFill>
            <a:srgbClr val="1A2B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365760" y="2487168"/>
            <a:ext cx="246888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FFFFFF"/>
                </a:solidFill>
                <a:latin typeface="Calibri"/>
              </a:rPr>
              <a:t>COPD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063240" y="2487168"/>
            <a:ext cx="86868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1A2B4A"/>
                </a:solidFill>
                <a:latin typeface="Calibri"/>
              </a:rPr>
              <a:t>FEV1 &lt; 25%, requiring home O₂, declining functional status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74320" y="3054096"/>
            <a:ext cx="11612880" cy="65836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274320" y="3054096"/>
            <a:ext cx="2651760" cy="658368"/>
          </a:xfrm>
          <a:prstGeom prst="rect">
            <a:avLst/>
          </a:prstGeom>
          <a:solidFill>
            <a:srgbClr val="1A2B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365760" y="3145536"/>
            <a:ext cx="246888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FFFFFF"/>
                </a:solidFill>
                <a:latin typeface="Calibri"/>
              </a:rPr>
              <a:t>Dementia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063240" y="3145536"/>
            <a:ext cx="86868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1A2B4A"/>
                </a:solidFill>
                <a:latin typeface="Calibri"/>
              </a:rPr>
              <a:t>FAST Stage 7: unable to walk, dress, or bathe; recurrent infections</a:t>
            </a:r>
          </a:p>
        </p:txBody>
      </p:sp>
      <p:sp>
        <p:nvSpPr>
          <p:cNvPr id="25" name="Rectangle 24"/>
          <p:cNvSpPr/>
          <p:nvPr/>
        </p:nvSpPr>
        <p:spPr>
          <a:xfrm>
            <a:off x="274320" y="3712463"/>
            <a:ext cx="11612880" cy="658368"/>
          </a:xfrm>
          <a:prstGeom prst="rect">
            <a:avLst/>
          </a:prstGeom>
          <a:solidFill>
            <a:srgbClr val="E8F0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274320" y="3712463"/>
            <a:ext cx="2651760" cy="658368"/>
          </a:xfrm>
          <a:prstGeom prst="rect">
            <a:avLst/>
          </a:prstGeom>
          <a:solidFill>
            <a:srgbClr val="1A2B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365760" y="3803903"/>
            <a:ext cx="246888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FFFFFF"/>
                </a:solidFill>
                <a:latin typeface="Calibri"/>
              </a:rPr>
              <a:t>Renal Failure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063240" y="3803903"/>
            <a:ext cx="86868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1A2B4A"/>
                </a:solidFill>
                <a:latin typeface="Calibri"/>
              </a:rPr>
              <a:t>CrCl &lt; 15 mL/min, declining, refusing dialysis</a:t>
            </a:r>
          </a:p>
        </p:txBody>
      </p:sp>
      <p:sp>
        <p:nvSpPr>
          <p:cNvPr id="29" name="Rectangle 28"/>
          <p:cNvSpPr/>
          <p:nvPr/>
        </p:nvSpPr>
        <p:spPr>
          <a:xfrm>
            <a:off x="274320" y="4370831"/>
            <a:ext cx="11612880" cy="65836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274320" y="4370831"/>
            <a:ext cx="2651760" cy="658368"/>
          </a:xfrm>
          <a:prstGeom prst="rect">
            <a:avLst/>
          </a:prstGeom>
          <a:solidFill>
            <a:srgbClr val="1A2B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365760" y="4462271"/>
            <a:ext cx="246888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FFFFFF"/>
                </a:solidFill>
                <a:latin typeface="Calibri"/>
              </a:rPr>
              <a:t>Liver Disease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063240" y="4462271"/>
            <a:ext cx="86868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1A2B4A"/>
                </a:solidFill>
                <a:latin typeface="Calibri"/>
              </a:rPr>
              <a:t>Child-Pugh Class C; refractory ascites; hepatic encephalopathy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74320" y="5102351"/>
            <a:ext cx="10972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5A6A7A"/>
                </a:solidFill>
                <a:latin typeface="Calibri"/>
              </a:rPr>
              <a:t>Source: CMS Local Coverage Determinations (LCDs) for Hospice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